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60" r:id="rId4"/>
    <p:sldId id="262" r:id="rId5"/>
    <p:sldId id="264" r:id="rId6"/>
    <p:sldId id="269" r:id="rId7"/>
    <p:sldId id="266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339966"/>
    <a:srgbClr val="0099CC"/>
    <a:srgbClr val="77933C"/>
    <a:srgbClr val="3399FF"/>
    <a:srgbClr val="33CCCC"/>
    <a:srgbClr val="66CCFF"/>
    <a:srgbClr val="00CCFF"/>
    <a:srgbClr val="33CCFF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1079386734909531"/>
          <c:w val="0.99421853921757564"/>
          <c:h val="0.82006817311535229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სოციალური დაცვის ბიუჯეტი</c:v>
                </c:pt>
              </c:strCache>
            </c:strRef>
          </c:tx>
          <c:spPr>
            <a:solidFill>
              <a:srgbClr val="AD403D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1,401,833,500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2,034,014,752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2,763,690,000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2012 წელი</c:v>
                </c:pt>
                <c:pt idx="1">
                  <c:v>2015 წელი</c:v>
                </c:pt>
                <c:pt idx="2">
                  <c:v>2019 წელი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1401833500</c:v>
                </c:pt>
                <c:pt idx="1">
                  <c:v>2034014752</c:v>
                </c:pt>
                <c:pt idx="2">
                  <c:v>2763690000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1394048"/>
        <c:axId val="71396352"/>
      </c:barChart>
      <c:catAx>
        <c:axId val="713940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1396352"/>
        <c:crosses val="autoZero"/>
        <c:auto val="1"/>
        <c:lblAlgn val="ctr"/>
        <c:lblOffset val="100"/>
        <c:noMultiLvlLbl val="0"/>
      </c:catAx>
      <c:valAx>
        <c:axId val="713963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139404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2">
                    <a:lumMod val="75000"/>
                  </a:schemeClr>
                </a:solidFill>
              </a:defRPr>
            </a:pP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ბავშვების რაოდენობა</a:t>
            </a:r>
            <a:endParaRPr lang="ka-GE" sz="1400" dirty="0">
              <a:solidFill>
                <a:schemeClr val="tx2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3239854633555423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რაოდენობა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1367</c:v>
                </c:pt>
                <c:pt idx="1">
                  <c:v>1492</c:v>
                </c:pt>
                <c:pt idx="2">
                  <c:v>1626</c:v>
                </c:pt>
                <c:pt idx="3">
                  <c:v>1681</c:v>
                </c:pt>
                <c:pt idx="4">
                  <c:v>1801</c:v>
                </c:pt>
                <c:pt idx="5">
                  <c:v>1886</c:v>
                </c:pt>
                <c:pt idx="6">
                  <c:v>1922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340992"/>
        <c:axId val="38406016"/>
        <c:axId val="0"/>
      </c:bar3DChart>
      <c:catAx>
        <c:axId val="32340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8406016"/>
        <c:crosses val="autoZero"/>
        <c:auto val="1"/>
        <c:lblAlgn val="ctr"/>
        <c:lblOffset val="100"/>
        <c:noMultiLvlLbl val="0"/>
      </c:catAx>
      <c:valAx>
        <c:axId val="384060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3409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solidFill>
                  <a:schemeClr val="tx2">
                    <a:lumMod val="75000"/>
                  </a:schemeClr>
                </a:solidFill>
              </a:defRPr>
            </a:pPr>
            <a:r>
              <a:rPr lang="ka-GE" sz="1200" dirty="0" smtClean="0">
                <a:solidFill>
                  <a:schemeClr val="tx2">
                    <a:lumMod val="75000"/>
                  </a:schemeClr>
                </a:solidFill>
              </a:rPr>
              <a:t>გადარიცხული თანხები</a:t>
            </a:r>
            <a:endParaRPr lang="ka-GE" sz="1200" dirty="0">
              <a:solidFill>
                <a:schemeClr val="tx2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1067205415112586"/>
          <c:y val="5.12820512820512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205128205128206E-2"/>
          <c:y val="0.14282692604600897"/>
          <c:w val="0.94358974358974357"/>
          <c:h val="0.7552555195306469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თანხები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5.1282051282051282E-3"/>
                  <c:y val="-9.9372137306366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256410256410256E-2"/>
                  <c:y val="-6.669754515979620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400168728908887E-3"/>
                  <c:y val="-1.282051282051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6923076923076927E-3"/>
                  <c:y val="-2.0408431088971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1282051282051282E-3"/>
                  <c:y val="-2.0408163265306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6923076923076927E-3"/>
                  <c:y val="-2.38096340898564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076721179083291E-2"/>
                  <c:y val="-1.020408163265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#,##0</c:formatCode>
                <c:ptCount val="7"/>
                <c:pt idx="0">
                  <c:v>462235</c:v>
                </c:pt>
                <c:pt idx="1">
                  <c:v>494710</c:v>
                </c:pt>
                <c:pt idx="2">
                  <c:v>546185</c:v>
                </c:pt>
                <c:pt idx="3">
                  <c:v>570880</c:v>
                </c:pt>
                <c:pt idx="4">
                  <c:v>617525</c:v>
                </c:pt>
                <c:pt idx="5">
                  <c:v>662560</c:v>
                </c:pt>
                <c:pt idx="6">
                  <c:v>704065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283328"/>
        <c:axId val="39297408"/>
        <c:axId val="0"/>
      </c:bar3DChart>
      <c:catAx>
        <c:axId val="3928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9297408"/>
        <c:crosses val="autoZero"/>
        <c:auto val="1"/>
        <c:lblAlgn val="ctr"/>
        <c:lblOffset val="100"/>
        <c:noMultiLvlLbl val="0"/>
      </c:catAx>
      <c:valAx>
        <c:axId val="3929740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9283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ka-GE" sz="1200" dirty="0" smtClean="0">
                <a:solidFill>
                  <a:schemeClr val="tx2">
                    <a:lumMod val="75000"/>
                  </a:schemeClr>
                </a:solidFill>
              </a:rPr>
              <a:t>ოჯახების რაოდენობა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440860215053764E-2"/>
                  <c:y val="-1.9230769230769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440860215053812E-2"/>
                  <c:y val="-2.3076923076923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817204301075269E-2"/>
                  <c:y val="-2.3076923076923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4193548387096874E-2"/>
                  <c:y val="-2.307722592368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982</c:v>
                </c:pt>
                <c:pt idx="1">
                  <c:v>1013</c:v>
                </c:pt>
                <c:pt idx="2">
                  <c:v>1044</c:v>
                </c:pt>
                <c:pt idx="3">
                  <c:v>1035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228928"/>
        <c:axId val="81230464"/>
        <c:axId val="0"/>
      </c:bar3DChart>
      <c:catAx>
        <c:axId val="8122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1230464"/>
        <c:crosses val="autoZero"/>
        <c:auto val="1"/>
        <c:lblAlgn val="ctr"/>
        <c:lblOffset val="100"/>
        <c:noMultiLvlLbl val="0"/>
      </c:catAx>
      <c:valAx>
        <c:axId val="812304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12289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2">
                    <a:lumMod val="75000"/>
                  </a:schemeClr>
                </a:solidFill>
              </a:defRPr>
            </a:pP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ბავშვების რაოდენობა</a:t>
            </a:r>
          </a:p>
        </c:rich>
      </c:tx>
      <c:layout>
        <c:manualLayout>
          <c:xMode val="edge"/>
          <c:yMode val="edge"/>
          <c:x val="0.2253280839895013"/>
          <c:y val="3.488372093023255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591194968553458E-2"/>
          <c:y val="0.20957364341085272"/>
          <c:w val="0.9269728635298965"/>
          <c:h val="0.6574138422914527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ბავშვების რაოდენობა</c:v>
                </c:pt>
              </c:strCache>
            </c:strRef>
          </c:tx>
          <c:spPr>
            <a:solidFill>
              <a:srgbClr val="339966"/>
            </a:solidFill>
          </c:spPr>
          <c:invertIfNegative val="0"/>
          <c:dLbls>
            <c:dLbl>
              <c:idx val="0"/>
              <c:layout>
                <c:manualLayout>
                  <c:x val="2.7251867337051476E-2"/>
                  <c:y val="-1.8115942028985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195896817706703E-2"/>
                  <c:y val="-1.0869565217391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0559705193448284E-3"/>
                  <c:y val="-1.0869565217391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8115942028985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8167911558034319E-2"/>
                  <c:y val="-2.8985507246376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1002</c:v>
                </c:pt>
                <c:pt idx="1">
                  <c:v>1238</c:v>
                </c:pt>
                <c:pt idx="2">
                  <c:v>1354</c:v>
                </c:pt>
                <c:pt idx="3">
                  <c:v>1446</c:v>
                </c:pt>
                <c:pt idx="4">
                  <c:v>1471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8589952"/>
        <c:axId val="38737024"/>
        <c:axId val="0"/>
      </c:bar3DChart>
      <c:catAx>
        <c:axId val="38589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8737024"/>
        <c:crosses val="autoZero"/>
        <c:auto val="1"/>
        <c:lblAlgn val="ctr"/>
        <c:lblOffset val="100"/>
        <c:noMultiLvlLbl val="0"/>
      </c:catAx>
      <c:valAx>
        <c:axId val="387370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8589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გადარიცხული</a:t>
            </a:r>
            <a:r>
              <a:rPr lang="ka-GE" sz="1400" baseline="0" dirty="0" smtClean="0">
                <a:solidFill>
                  <a:schemeClr val="tx2">
                    <a:lumMod val="75000"/>
                  </a:schemeClr>
                </a:solidFill>
              </a:rPr>
              <a:t> თანხები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3745098039215687"/>
          <c:y val="5.263157894736841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073446327683617E-2"/>
          <c:y val="0.14880434782608695"/>
          <c:w val="0.95197740112994356"/>
          <c:h val="0.7382001027045532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8.4745762711864406E-3"/>
                  <c:y val="-2.1739130434782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598870056497175E-2"/>
                  <c:y val="-1.0869565217391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248587570621469E-3"/>
                  <c:y val="-1.8115942028985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2.1739130434782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900440411050419E-2"/>
                  <c:y val="-1.5756590208832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464525</c:v>
                </c:pt>
                <c:pt idx="1">
                  <c:v>529210</c:v>
                </c:pt>
                <c:pt idx="2">
                  <c:v>575695</c:v>
                </c:pt>
                <c:pt idx="3">
                  <c:v>620860</c:v>
                </c:pt>
                <c:pt idx="4">
                  <c:v>661415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0414592"/>
        <c:axId val="40420480"/>
        <c:axId val="0"/>
      </c:bar3DChart>
      <c:catAx>
        <c:axId val="4041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0420480"/>
        <c:crosses val="autoZero"/>
        <c:auto val="1"/>
        <c:lblAlgn val="ctr"/>
        <c:lblOffset val="100"/>
        <c:noMultiLvlLbl val="0"/>
      </c:catAx>
      <c:valAx>
        <c:axId val="40420480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40414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ოჯახების</a:t>
            </a:r>
            <a:r>
              <a:rPr lang="ka-GE" sz="1400" baseline="0" dirty="0" smtClean="0">
                <a:solidFill>
                  <a:schemeClr val="tx2">
                    <a:lumMod val="75000"/>
                  </a:schemeClr>
                </a:solidFill>
              </a:rPr>
              <a:t> რაოდენობა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9102000181011856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39966"/>
            </a:solidFill>
          </c:spPr>
          <c:invertIfNegative val="0"/>
          <c:dLbls>
            <c:dLbl>
              <c:idx val="0"/>
              <c:layout>
                <c:manualLayout>
                  <c:x val="2.976190476190476E-2"/>
                  <c:y val="-2.8037383177570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76190476190476E-3"/>
                  <c:y val="-3.2710280373831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76190476190476E-3"/>
                  <c:y val="-3.2710280373831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857142857142856E-2"/>
                  <c:y val="-2.8037383177570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982</c:v>
                </c:pt>
                <c:pt idx="1">
                  <c:v>1032</c:v>
                </c:pt>
                <c:pt idx="2">
                  <c:v>1062</c:v>
                </c:pt>
                <c:pt idx="3">
                  <c:v>1054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9484032"/>
        <c:axId val="39928192"/>
        <c:axId val="0"/>
      </c:bar3DChart>
      <c:catAx>
        <c:axId val="3948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9928192"/>
        <c:crosses val="autoZero"/>
        <c:auto val="1"/>
        <c:lblAlgn val="ctr"/>
        <c:lblOffset val="100"/>
        <c:noMultiLvlLbl val="0"/>
      </c:catAx>
      <c:valAx>
        <c:axId val="39928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9484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749999999999999E-2"/>
                  <c:y val="-2.1874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666666666666666E-3"/>
                  <c:y val="-9.3749999999999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666666666666628E-2"/>
                  <c:y val="-3.12500000000000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749999999999999E-2"/>
                  <c:y val="-2.50002460629921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583333333333257E-2"/>
                  <c:y val="-1.25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7083333333333334E-2"/>
                  <c:y val="-1.25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500000000000001E-2"/>
                  <c:y val="-3.12499999999999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4048</c:v>
                </c:pt>
                <c:pt idx="1">
                  <c:v>5057</c:v>
                </c:pt>
                <c:pt idx="2">
                  <c:v>8614</c:v>
                </c:pt>
                <c:pt idx="3">
                  <c:v>6179</c:v>
                </c:pt>
                <c:pt idx="4">
                  <c:v>6990</c:v>
                </c:pt>
                <c:pt idx="5">
                  <c:v>6328</c:v>
                </c:pt>
                <c:pt idx="6">
                  <c:v>8200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602048"/>
        <c:axId val="38105856"/>
        <c:axId val="0"/>
      </c:bar3DChart>
      <c:catAx>
        <c:axId val="37602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8105856"/>
        <c:crosses val="autoZero"/>
        <c:auto val="1"/>
        <c:lblAlgn val="ctr"/>
        <c:lblOffset val="100"/>
        <c:noMultiLvlLbl val="0"/>
      </c:catAx>
      <c:valAx>
        <c:axId val="381058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760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988505747126436E-2"/>
          <c:y val="5.1724137931034482E-2"/>
          <c:w val="0.95593869731800762"/>
          <c:h val="0.833615938093945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32567049808429E-2"/>
                  <c:y val="-1.4367816091954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66283524904214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6283524904214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24137931034482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66268440582858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724137931034482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66283524904214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12</c:v>
                </c:pt>
                <c:pt idx="1">
                  <c:v>8</c:v>
                </c:pt>
                <c:pt idx="2">
                  <c:v>8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6739712"/>
        <c:axId val="37720448"/>
        <c:axId val="0"/>
      </c:bar3DChart>
      <c:catAx>
        <c:axId val="7673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720448"/>
        <c:crosses val="autoZero"/>
        <c:auto val="1"/>
        <c:lblAlgn val="ctr"/>
        <c:lblOffset val="100"/>
        <c:noMultiLvlLbl val="0"/>
      </c:catAx>
      <c:valAx>
        <c:axId val="377204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6739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0BA33-1103-49A9-8A6F-D40671C61F62}" type="datetimeFigureOut">
              <a:rPr lang="en-US" smtClean="0"/>
              <a:t>28-Feb-19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EC3CB-2E36-4EA2-9E50-0573A569D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8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37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37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82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671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97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348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5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70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38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60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845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47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64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28-Feb-19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8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590800"/>
            <a:ext cx="7772400" cy="1470025"/>
          </a:xfrm>
        </p:spPr>
        <p:txBody>
          <a:bodyPr/>
          <a:lstStyle/>
          <a:p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სოციალური სამუშაო და ბავშვთა კეთილდღეობა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81000"/>
            <a:ext cx="4474473" cy="13136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94436" y="5791200"/>
            <a:ext cx="3962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         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საქართველოს პარლამენტი</a:t>
            </a:r>
          </a:p>
          <a:p>
            <a:pPr algn="ctr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    5 მარტი. 2019   </a:t>
            </a: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573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/>
          <p:cNvSpPr/>
          <p:nvPr/>
        </p:nvSpPr>
        <p:spPr>
          <a:xfrm>
            <a:off x="2943656" y="685800"/>
            <a:ext cx="2277131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spc="-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591732" y="1391358"/>
            <a:ext cx="2727850" cy="2580820"/>
            <a:chOff x="2508771" y="1015148"/>
            <a:chExt cx="5212082" cy="5212080"/>
          </a:xfrm>
          <a:effectLst>
            <a:outerShdw blurRad="508000" dist="38100" dir="8100000" sx="106000" sy="106000" algn="tr" rotWithShape="0">
              <a:prstClr val="black">
                <a:alpha val="18000"/>
              </a:prstClr>
            </a:outerShdw>
          </a:effectLst>
        </p:grpSpPr>
        <p:sp>
          <p:nvSpPr>
            <p:cNvPr id="7" name="Oval 6"/>
            <p:cNvSpPr/>
            <p:nvPr/>
          </p:nvSpPr>
          <p:spPr>
            <a:xfrm>
              <a:off x="2508771" y="1015148"/>
              <a:ext cx="5212082" cy="521208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3197860" y="1700608"/>
              <a:ext cx="3964660" cy="387210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3" name="Oval 2"/>
            <p:cNvSpPr/>
            <p:nvPr/>
          </p:nvSpPr>
          <p:spPr>
            <a:xfrm>
              <a:off x="4051288" y="2624404"/>
              <a:ext cx="2191100" cy="21389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450280" y="1127205"/>
            <a:ext cx="670718" cy="692173"/>
            <a:chOff x="2695576" y="819150"/>
            <a:chExt cx="907433" cy="935632"/>
          </a:xfrm>
        </p:grpSpPr>
        <p:sp>
          <p:nvSpPr>
            <p:cNvPr id="11" name="Oval 10"/>
            <p:cNvSpPr/>
            <p:nvPr/>
          </p:nvSpPr>
          <p:spPr>
            <a:xfrm>
              <a:off x="2695576" y="819150"/>
              <a:ext cx="907433" cy="93563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grpSp>
          <p:nvGrpSpPr>
            <p:cNvPr id="12" name="Group 9"/>
            <p:cNvGrpSpPr>
              <a:grpSpLocks noChangeAspect="1"/>
            </p:cNvGrpSpPr>
            <p:nvPr/>
          </p:nvGrpSpPr>
          <p:grpSpPr bwMode="auto">
            <a:xfrm>
              <a:off x="2953083" y="1064724"/>
              <a:ext cx="392419" cy="444485"/>
              <a:chOff x="993" y="1962"/>
              <a:chExt cx="274" cy="301"/>
            </a:xfrm>
            <a:solidFill>
              <a:schemeClr val="bg1"/>
            </a:solidFill>
          </p:grpSpPr>
          <p:sp>
            <p:nvSpPr>
              <p:cNvPr id="13" name="Freeform 11"/>
              <p:cNvSpPr>
                <a:spLocks noEditPoints="1"/>
              </p:cNvSpPr>
              <p:nvPr/>
            </p:nvSpPr>
            <p:spPr bwMode="auto">
              <a:xfrm>
                <a:off x="1038" y="2008"/>
                <a:ext cx="184" cy="255"/>
              </a:xfrm>
              <a:custGeom>
                <a:avLst/>
                <a:gdLst>
                  <a:gd name="T0" fmla="*/ 750 w 2029"/>
                  <a:gd name="T1" fmla="*/ 299 h 2800"/>
                  <a:gd name="T2" fmla="*/ 479 w 2029"/>
                  <a:gd name="T3" fmla="*/ 466 h 2800"/>
                  <a:gd name="T4" fmla="*/ 304 w 2029"/>
                  <a:gd name="T5" fmla="*/ 723 h 2800"/>
                  <a:gd name="T6" fmla="*/ 259 w 2029"/>
                  <a:gd name="T7" fmla="*/ 1034 h 2800"/>
                  <a:gd name="T8" fmla="*/ 314 w 2029"/>
                  <a:gd name="T9" fmla="*/ 1283 h 2800"/>
                  <a:gd name="T10" fmla="*/ 414 w 2029"/>
                  <a:gd name="T11" fmla="*/ 1472 h 2800"/>
                  <a:gd name="T12" fmla="*/ 530 w 2029"/>
                  <a:gd name="T13" fmla="*/ 1646 h 2800"/>
                  <a:gd name="T14" fmla="*/ 603 w 2029"/>
                  <a:gd name="T15" fmla="*/ 1843 h 2800"/>
                  <a:gd name="T16" fmla="*/ 647 w 2029"/>
                  <a:gd name="T17" fmla="*/ 1978 h 2800"/>
                  <a:gd name="T18" fmla="*/ 1346 w 2029"/>
                  <a:gd name="T19" fmla="*/ 2011 h 2800"/>
                  <a:gd name="T20" fmla="*/ 1421 w 2029"/>
                  <a:gd name="T21" fmla="*/ 1912 h 2800"/>
                  <a:gd name="T22" fmla="*/ 1460 w 2029"/>
                  <a:gd name="T23" fmla="*/ 1721 h 2800"/>
                  <a:gd name="T24" fmla="*/ 1570 w 2029"/>
                  <a:gd name="T25" fmla="*/ 1538 h 2800"/>
                  <a:gd name="T26" fmla="*/ 1678 w 2029"/>
                  <a:gd name="T27" fmla="*/ 1364 h 2800"/>
                  <a:gd name="T28" fmla="*/ 1756 w 2029"/>
                  <a:gd name="T29" fmla="*/ 1143 h 2800"/>
                  <a:gd name="T30" fmla="*/ 1760 w 2029"/>
                  <a:gd name="T31" fmla="*/ 844 h 2800"/>
                  <a:gd name="T32" fmla="*/ 1634 w 2029"/>
                  <a:gd name="T33" fmla="*/ 559 h 2800"/>
                  <a:gd name="T34" fmla="*/ 1397 w 2029"/>
                  <a:gd name="T35" fmla="*/ 352 h 2800"/>
                  <a:gd name="T36" fmla="*/ 1084 w 2029"/>
                  <a:gd name="T37" fmla="*/ 258 h 2800"/>
                  <a:gd name="T38" fmla="*/ 1258 w 2029"/>
                  <a:gd name="T39" fmla="*/ 29 h 2800"/>
                  <a:gd name="T40" fmla="*/ 1613 w 2029"/>
                  <a:gd name="T41" fmla="*/ 188 h 2800"/>
                  <a:gd name="T42" fmla="*/ 1877 w 2029"/>
                  <a:gd name="T43" fmla="*/ 461 h 2800"/>
                  <a:gd name="T44" fmla="*/ 2015 w 2029"/>
                  <a:gd name="T45" fmla="*/ 815 h 2800"/>
                  <a:gd name="T46" fmla="*/ 2013 w 2029"/>
                  <a:gd name="T47" fmla="*/ 1166 h 2800"/>
                  <a:gd name="T48" fmla="*/ 1934 w 2029"/>
                  <a:gd name="T49" fmla="*/ 1424 h 2800"/>
                  <a:gd name="T50" fmla="*/ 1825 w 2029"/>
                  <a:gd name="T51" fmla="*/ 1617 h 2800"/>
                  <a:gd name="T52" fmla="*/ 1714 w 2029"/>
                  <a:gd name="T53" fmla="*/ 1785 h 2800"/>
                  <a:gd name="T54" fmla="*/ 1677 w 2029"/>
                  <a:gd name="T55" fmla="*/ 1934 h 2800"/>
                  <a:gd name="T56" fmla="*/ 1572 w 2029"/>
                  <a:gd name="T57" fmla="*/ 2150 h 2800"/>
                  <a:gd name="T58" fmla="*/ 1487 w 2029"/>
                  <a:gd name="T59" fmla="*/ 2294 h 2800"/>
                  <a:gd name="T60" fmla="*/ 1480 w 2029"/>
                  <a:gd name="T61" fmla="*/ 2429 h 2800"/>
                  <a:gd name="T62" fmla="*/ 1476 w 2029"/>
                  <a:gd name="T63" fmla="*/ 2492 h 2800"/>
                  <a:gd name="T64" fmla="*/ 1446 w 2029"/>
                  <a:gd name="T65" fmla="*/ 2575 h 2800"/>
                  <a:gd name="T66" fmla="*/ 1340 w 2029"/>
                  <a:gd name="T67" fmla="*/ 2666 h 2800"/>
                  <a:gd name="T68" fmla="*/ 1184 w 2029"/>
                  <a:gd name="T69" fmla="*/ 2779 h 2800"/>
                  <a:gd name="T70" fmla="*/ 891 w 2029"/>
                  <a:gd name="T71" fmla="*/ 2798 h 2800"/>
                  <a:gd name="T72" fmla="*/ 762 w 2029"/>
                  <a:gd name="T73" fmla="*/ 2698 h 2800"/>
                  <a:gd name="T74" fmla="*/ 607 w 2029"/>
                  <a:gd name="T75" fmla="*/ 2606 h 2800"/>
                  <a:gd name="T76" fmla="*/ 556 w 2029"/>
                  <a:gd name="T77" fmla="*/ 2509 h 2800"/>
                  <a:gd name="T78" fmla="*/ 551 w 2029"/>
                  <a:gd name="T79" fmla="*/ 2466 h 2800"/>
                  <a:gd name="T80" fmla="*/ 545 w 2029"/>
                  <a:gd name="T81" fmla="*/ 2350 h 2800"/>
                  <a:gd name="T82" fmla="*/ 538 w 2029"/>
                  <a:gd name="T83" fmla="*/ 2221 h 2800"/>
                  <a:gd name="T84" fmla="*/ 376 w 2029"/>
                  <a:gd name="T85" fmla="*/ 2025 h 2800"/>
                  <a:gd name="T86" fmla="*/ 340 w 2029"/>
                  <a:gd name="T87" fmla="*/ 1839 h 2800"/>
                  <a:gd name="T88" fmla="*/ 248 w 2029"/>
                  <a:gd name="T89" fmla="*/ 1682 h 2800"/>
                  <a:gd name="T90" fmla="*/ 138 w 2029"/>
                  <a:gd name="T91" fmla="*/ 1508 h 2800"/>
                  <a:gd name="T92" fmla="*/ 41 w 2029"/>
                  <a:gd name="T93" fmla="*/ 1278 h 2800"/>
                  <a:gd name="T94" fmla="*/ 0 w 2029"/>
                  <a:gd name="T95" fmla="*/ 973 h 2800"/>
                  <a:gd name="T96" fmla="*/ 80 w 2029"/>
                  <a:gd name="T97" fmla="*/ 595 h 2800"/>
                  <a:gd name="T98" fmla="*/ 298 w 2029"/>
                  <a:gd name="T99" fmla="*/ 286 h 2800"/>
                  <a:gd name="T100" fmla="*/ 621 w 2029"/>
                  <a:gd name="T101" fmla="*/ 77 h 2800"/>
                  <a:gd name="T102" fmla="*/ 1014 w 2029"/>
                  <a:gd name="T103" fmla="*/ 0 h 2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029" h="2800">
                    <a:moveTo>
                      <a:pt x="1014" y="255"/>
                    </a:moveTo>
                    <a:lnTo>
                      <a:pt x="945" y="258"/>
                    </a:lnTo>
                    <a:lnTo>
                      <a:pt x="878" y="266"/>
                    </a:lnTo>
                    <a:lnTo>
                      <a:pt x="813" y="281"/>
                    </a:lnTo>
                    <a:lnTo>
                      <a:pt x="750" y="299"/>
                    </a:lnTo>
                    <a:lnTo>
                      <a:pt x="690" y="324"/>
                    </a:lnTo>
                    <a:lnTo>
                      <a:pt x="632" y="354"/>
                    </a:lnTo>
                    <a:lnTo>
                      <a:pt x="578" y="387"/>
                    </a:lnTo>
                    <a:lnTo>
                      <a:pt x="527" y="424"/>
                    </a:lnTo>
                    <a:lnTo>
                      <a:pt x="479" y="466"/>
                    </a:lnTo>
                    <a:lnTo>
                      <a:pt x="435" y="511"/>
                    </a:lnTo>
                    <a:lnTo>
                      <a:pt x="396" y="559"/>
                    </a:lnTo>
                    <a:lnTo>
                      <a:pt x="361" y="611"/>
                    </a:lnTo>
                    <a:lnTo>
                      <a:pt x="330" y="666"/>
                    </a:lnTo>
                    <a:lnTo>
                      <a:pt x="304" y="723"/>
                    </a:lnTo>
                    <a:lnTo>
                      <a:pt x="284" y="783"/>
                    </a:lnTo>
                    <a:lnTo>
                      <a:pt x="270" y="844"/>
                    </a:lnTo>
                    <a:lnTo>
                      <a:pt x="260" y="908"/>
                    </a:lnTo>
                    <a:lnTo>
                      <a:pt x="257" y="973"/>
                    </a:lnTo>
                    <a:lnTo>
                      <a:pt x="259" y="1034"/>
                    </a:lnTo>
                    <a:lnTo>
                      <a:pt x="264" y="1090"/>
                    </a:lnTo>
                    <a:lnTo>
                      <a:pt x="273" y="1143"/>
                    </a:lnTo>
                    <a:lnTo>
                      <a:pt x="284" y="1193"/>
                    </a:lnTo>
                    <a:lnTo>
                      <a:pt x="298" y="1240"/>
                    </a:lnTo>
                    <a:lnTo>
                      <a:pt x="314" y="1283"/>
                    </a:lnTo>
                    <a:lnTo>
                      <a:pt x="331" y="1325"/>
                    </a:lnTo>
                    <a:lnTo>
                      <a:pt x="351" y="1364"/>
                    </a:lnTo>
                    <a:lnTo>
                      <a:pt x="371" y="1402"/>
                    </a:lnTo>
                    <a:lnTo>
                      <a:pt x="393" y="1437"/>
                    </a:lnTo>
                    <a:lnTo>
                      <a:pt x="414" y="1472"/>
                    </a:lnTo>
                    <a:lnTo>
                      <a:pt x="437" y="1505"/>
                    </a:lnTo>
                    <a:lnTo>
                      <a:pt x="458" y="1537"/>
                    </a:lnTo>
                    <a:lnTo>
                      <a:pt x="483" y="1573"/>
                    </a:lnTo>
                    <a:lnTo>
                      <a:pt x="507" y="1610"/>
                    </a:lnTo>
                    <a:lnTo>
                      <a:pt x="530" y="1646"/>
                    </a:lnTo>
                    <a:lnTo>
                      <a:pt x="551" y="1683"/>
                    </a:lnTo>
                    <a:lnTo>
                      <a:pt x="569" y="1721"/>
                    </a:lnTo>
                    <a:lnTo>
                      <a:pt x="584" y="1760"/>
                    </a:lnTo>
                    <a:lnTo>
                      <a:pt x="595" y="1800"/>
                    </a:lnTo>
                    <a:lnTo>
                      <a:pt x="603" y="1843"/>
                    </a:lnTo>
                    <a:lnTo>
                      <a:pt x="605" y="1888"/>
                    </a:lnTo>
                    <a:lnTo>
                      <a:pt x="608" y="1912"/>
                    </a:lnTo>
                    <a:lnTo>
                      <a:pt x="617" y="1936"/>
                    </a:lnTo>
                    <a:lnTo>
                      <a:pt x="630" y="1958"/>
                    </a:lnTo>
                    <a:lnTo>
                      <a:pt x="647" y="1978"/>
                    </a:lnTo>
                    <a:lnTo>
                      <a:pt x="665" y="1996"/>
                    </a:lnTo>
                    <a:lnTo>
                      <a:pt x="683" y="2011"/>
                    </a:lnTo>
                    <a:lnTo>
                      <a:pt x="701" y="2025"/>
                    </a:lnTo>
                    <a:lnTo>
                      <a:pt x="1328" y="2025"/>
                    </a:lnTo>
                    <a:lnTo>
                      <a:pt x="1346" y="2011"/>
                    </a:lnTo>
                    <a:lnTo>
                      <a:pt x="1364" y="1996"/>
                    </a:lnTo>
                    <a:lnTo>
                      <a:pt x="1383" y="1978"/>
                    </a:lnTo>
                    <a:lnTo>
                      <a:pt x="1399" y="1958"/>
                    </a:lnTo>
                    <a:lnTo>
                      <a:pt x="1412" y="1936"/>
                    </a:lnTo>
                    <a:lnTo>
                      <a:pt x="1421" y="1912"/>
                    </a:lnTo>
                    <a:lnTo>
                      <a:pt x="1424" y="1888"/>
                    </a:lnTo>
                    <a:lnTo>
                      <a:pt x="1426" y="1843"/>
                    </a:lnTo>
                    <a:lnTo>
                      <a:pt x="1434" y="1800"/>
                    </a:lnTo>
                    <a:lnTo>
                      <a:pt x="1445" y="1760"/>
                    </a:lnTo>
                    <a:lnTo>
                      <a:pt x="1460" y="1721"/>
                    </a:lnTo>
                    <a:lnTo>
                      <a:pt x="1478" y="1684"/>
                    </a:lnTo>
                    <a:lnTo>
                      <a:pt x="1498" y="1646"/>
                    </a:lnTo>
                    <a:lnTo>
                      <a:pt x="1520" y="1610"/>
                    </a:lnTo>
                    <a:lnTo>
                      <a:pt x="1545" y="1574"/>
                    </a:lnTo>
                    <a:lnTo>
                      <a:pt x="1570" y="1538"/>
                    </a:lnTo>
                    <a:lnTo>
                      <a:pt x="1592" y="1506"/>
                    </a:lnTo>
                    <a:lnTo>
                      <a:pt x="1614" y="1473"/>
                    </a:lnTo>
                    <a:lnTo>
                      <a:pt x="1636" y="1438"/>
                    </a:lnTo>
                    <a:lnTo>
                      <a:pt x="1658" y="1402"/>
                    </a:lnTo>
                    <a:lnTo>
                      <a:pt x="1678" y="1364"/>
                    </a:lnTo>
                    <a:lnTo>
                      <a:pt x="1698" y="1325"/>
                    </a:lnTo>
                    <a:lnTo>
                      <a:pt x="1715" y="1283"/>
                    </a:lnTo>
                    <a:lnTo>
                      <a:pt x="1731" y="1240"/>
                    </a:lnTo>
                    <a:lnTo>
                      <a:pt x="1745" y="1193"/>
                    </a:lnTo>
                    <a:lnTo>
                      <a:pt x="1756" y="1143"/>
                    </a:lnTo>
                    <a:lnTo>
                      <a:pt x="1765" y="1090"/>
                    </a:lnTo>
                    <a:lnTo>
                      <a:pt x="1770" y="1034"/>
                    </a:lnTo>
                    <a:lnTo>
                      <a:pt x="1772" y="973"/>
                    </a:lnTo>
                    <a:lnTo>
                      <a:pt x="1769" y="908"/>
                    </a:lnTo>
                    <a:lnTo>
                      <a:pt x="1760" y="844"/>
                    </a:lnTo>
                    <a:lnTo>
                      <a:pt x="1745" y="782"/>
                    </a:lnTo>
                    <a:lnTo>
                      <a:pt x="1725" y="723"/>
                    </a:lnTo>
                    <a:lnTo>
                      <a:pt x="1700" y="666"/>
                    </a:lnTo>
                    <a:lnTo>
                      <a:pt x="1668" y="610"/>
                    </a:lnTo>
                    <a:lnTo>
                      <a:pt x="1634" y="559"/>
                    </a:lnTo>
                    <a:lnTo>
                      <a:pt x="1594" y="511"/>
                    </a:lnTo>
                    <a:lnTo>
                      <a:pt x="1550" y="466"/>
                    </a:lnTo>
                    <a:lnTo>
                      <a:pt x="1503" y="424"/>
                    </a:lnTo>
                    <a:lnTo>
                      <a:pt x="1451" y="386"/>
                    </a:lnTo>
                    <a:lnTo>
                      <a:pt x="1397" y="352"/>
                    </a:lnTo>
                    <a:lnTo>
                      <a:pt x="1339" y="324"/>
                    </a:lnTo>
                    <a:lnTo>
                      <a:pt x="1278" y="299"/>
                    </a:lnTo>
                    <a:lnTo>
                      <a:pt x="1216" y="281"/>
                    </a:lnTo>
                    <a:lnTo>
                      <a:pt x="1151" y="266"/>
                    </a:lnTo>
                    <a:lnTo>
                      <a:pt x="1084" y="258"/>
                    </a:lnTo>
                    <a:lnTo>
                      <a:pt x="1014" y="255"/>
                    </a:lnTo>
                    <a:close/>
                    <a:moveTo>
                      <a:pt x="1014" y="0"/>
                    </a:moveTo>
                    <a:lnTo>
                      <a:pt x="1097" y="3"/>
                    </a:lnTo>
                    <a:lnTo>
                      <a:pt x="1179" y="13"/>
                    </a:lnTo>
                    <a:lnTo>
                      <a:pt x="1258" y="29"/>
                    </a:lnTo>
                    <a:lnTo>
                      <a:pt x="1335" y="50"/>
                    </a:lnTo>
                    <a:lnTo>
                      <a:pt x="1408" y="77"/>
                    </a:lnTo>
                    <a:lnTo>
                      <a:pt x="1480" y="109"/>
                    </a:lnTo>
                    <a:lnTo>
                      <a:pt x="1548" y="147"/>
                    </a:lnTo>
                    <a:lnTo>
                      <a:pt x="1613" y="188"/>
                    </a:lnTo>
                    <a:lnTo>
                      <a:pt x="1673" y="235"/>
                    </a:lnTo>
                    <a:lnTo>
                      <a:pt x="1731" y="286"/>
                    </a:lnTo>
                    <a:lnTo>
                      <a:pt x="1783" y="340"/>
                    </a:lnTo>
                    <a:lnTo>
                      <a:pt x="1833" y="399"/>
                    </a:lnTo>
                    <a:lnTo>
                      <a:pt x="1877" y="461"/>
                    </a:lnTo>
                    <a:lnTo>
                      <a:pt x="1915" y="526"/>
                    </a:lnTo>
                    <a:lnTo>
                      <a:pt x="1949" y="595"/>
                    </a:lnTo>
                    <a:lnTo>
                      <a:pt x="1976" y="667"/>
                    </a:lnTo>
                    <a:lnTo>
                      <a:pt x="1999" y="739"/>
                    </a:lnTo>
                    <a:lnTo>
                      <a:pt x="2015" y="815"/>
                    </a:lnTo>
                    <a:lnTo>
                      <a:pt x="2025" y="893"/>
                    </a:lnTo>
                    <a:lnTo>
                      <a:pt x="2029" y="973"/>
                    </a:lnTo>
                    <a:lnTo>
                      <a:pt x="2026" y="1041"/>
                    </a:lnTo>
                    <a:lnTo>
                      <a:pt x="2021" y="1105"/>
                    </a:lnTo>
                    <a:lnTo>
                      <a:pt x="2013" y="1166"/>
                    </a:lnTo>
                    <a:lnTo>
                      <a:pt x="2001" y="1224"/>
                    </a:lnTo>
                    <a:lnTo>
                      <a:pt x="1988" y="1278"/>
                    </a:lnTo>
                    <a:lnTo>
                      <a:pt x="1972" y="1329"/>
                    </a:lnTo>
                    <a:lnTo>
                      <a:pt x="1953" y="1378"/>
                    </a:lnTo>
                    <a:lnTo>
                      <a:pt x="1934" y="1424"/>
                    </a:lnTo>
                    <a:lnTo>
                      <a:pt x="1913" y="1466"/>
                    </a:lnTo>
                    <a:lnTo>
                      <a:pt x="1892" y="1507"/>
                    </a:lnTo>
                    <a:lnTo>
                      <a:pt x="1869" y="1546"/>
                    </a:lnTo>
                    <a:lnTo>
                      <a:pt x="1847" y="1583"/>
                    </a:lnTo>
                    <a:lnTo>
                      <a:pt x="1825" y="1617"/>
                    </a:lnTo>
                    <a:lnTo>
                      <a:pt x="1803" y="1649"/>
                    </a:lnTo>
                    <a:lnTo>
                      <a:pt x="1781" y="1681"/>
                    </a:lnTo>
                    <a:lnTo>
                      <a:pt x="1756" y="1719"/>
                    </a:lnTo>
                    <a:lnTo>
                      <a:pt x="1733" y="1753"/>
                    </a:lnTo>
                    <a:lnTo>
                      <a:pt x="1714" y="1785"/>
                    </a:lnTo>
                    <a:lnTo>
                      <a:pt x="1700" y="1813"/>
                    </a:lnTo>
                    <a:lnTo>
                      <a:pt x="1689" y="1839"/>
                    </a:lnTo>
                    <a:lnTo>
                      <a:pt x="1682" y="1864"/>
                    </a:lnTo>
                    <a:lnTo>
                      <a:pt x="1680" y="1888"/>
                    </a:lnTo>
                    <a:lnTo>
                      <a:pt x="1677" y="1934"/>
                    </a:lnTo>
                    <a:lnTo>
                      <a:pt x="1667" y="1980"/>
                    </a:lnTo>
                    <a:lnTo>
                      <a:pt x="1652" y="2025"/>
                    </a:lnTo>
                    <a:lnTo>
                      <a:pt x="1630" y="2068"/>
                    </a:lnTo>
                    <a:lnTo>
                      <a:pt x="1604" y="2110"/>
                    </a:lnTo>
                    <a:lnTo>
                      <a:pt x="1572" y="2150"/>
                    </a:lnTo>
                    <a:lnTo>
                      <a:pt x="1534" y="2187"/>
                    </a:lnTo>
                    <a:lnTo>
                      <a:pt x="1491" y="2221"/>
                    </a:lnTo>
                    <a:lnTo>
                      <a:pt x="1490" y="2242"/>
                    </a:lnTo>
                    <a:lnTo>
                      <a:pt x="1489" y="2267"/>
                    </a:lnTo>
                    <a:lnTo>
                      <a:pt x="1487" y="2294"/>
                    </a:lnTo>
                    <a:lnTo>
                      <a:pt x="1486" y="2322"/>
                    </a:lnTo>
                    <a:lnTo>
                      <a:pt x="1484" y="2350"/>
                    </a:lnTo>
                    <a:lnTo>
                      <a:pt x="1483" y="2378"/>
                    </a:lnTo>
                    <a:lnTo>
                      <a:pt x="1481" y="2405"/>
                    </a:lnTo>
                    <a:lnTo>
                      <a:pt x="1480" y="2429"/>
                    </a:lnTo>
                    <a:lnTo>
                      <a:pt x="1479" y="2449"/>
                    </a:lnTo>
                    <a:lnTo>
                      <a:pt x="1478" y="2466"/>
                    </a:lnTo>
                    <a:lnTo>
                      <a:pt x="1478" y="2476"/>
                    </a:lnTo>
                    <a:lnTo>
                      <a:pt x="1476" y="2479"/>
                    </a:lnTo>
                    <a:lnTo>
                      <a:pt x="1476" y="2492"/>
                    </a:lnTo>
                    <a:lnTo>
                      <a:pt x="1474" y="2506"/>
                    </a:lnTo>
                    <a:lnTo>
                      <a:pt x="1470" y="2522"/>
                    </a:lnTo>
                    <a:lnTo>
                      <a:pt x="1465" y="2539"/>
                    </a:lnTo>
                    <a:lnTo>
                      <a:pt x="1457" y="2557"/>
                    </a:lnTo>
                    <a:lnTo>
                      <a:pt x="1446" y="2575"/>
                    </a:lnTo>
                    <a:lnTo>
                      <a:pt x="1432" y="2594"/>
                    </a:lnTo>
                    <a:lnTo>
                      <a:pt x="1416" y="2613"/>
                    </a:lnTo>
                    <a:lnTo>
                      <a:pt x="1395" y="2631"/>
                    </a:lnTo>
                    <a:lnTo>
                      <a:pt x="1370" y="2650"/>
                    </a:lnTo>
                    <a:lnTo>
                      <a:pt x="1340" y="2666"/>
                    </a:lnTo>
                    <a:lnTo>
                      <a:pt x="1307" y="2683"/>
                    </a:lnTo>
                    <a:lnTo>
                      <a:pt x="1267" y="2698"/>
                    </a:lnTo>
                    <a:lnTo>
                      <a:pt x="1244" y="2727"/>
                    </a:lnTo>
                    <a:lnTo>
                      <a:pt x="1216" y="2754"/>
                    </a:lnTo>
                    <a:lnTo>
                      <a:pt x="1184" y="2779"/>
                    </a:lnTo>
                    <a:lnTo>
                      <a:pt x="1162" y="2790"/>
                    </a:lnTo>
                    <a:lnTo>
                      <a:pt x="1138" y="2798"/>
                    </a:lnTo>
                    <a:lnTo>
                      <a:pt x="1113" y="2800"/>
                    </a:lnTo>
                    <a:lnTo>
                      <a:pt x="916" y="2800"/>
                    </a:lnTo>
                    <a:lnTo>
                      <a:pt x="891" y="2798"/>
                    </a:lnTo>
                    <a:lnTo>
                      <a:pt x="867" y="2790"/>
                    </a:lnTo>
                    <a:lnTo>
                      <a:pt x="845" y="2779"/>
                    </a:lnTo>
                    <a:lnTo>
                      <a:pt x="813" y="2754"/>
                    </a:lnTo>
                    <a:lnTo>
                      <a:pt x="785" y="2727"/>
                    </a:lnTo>
                    <a:lnTo>
                      <a:pt x="762" y="2698"/>
                    </a:lnTo>
                    <a:lnTo>
                      <a:pt x="720" y="2681"/>
                    </a:lnTo>
                    <a:lnTo>
                      <a:pt x="684" y="2664"/>
                    </a:lnTo>
                    <a:lnTo>
                      <a:pt x="653" y="2646"/>
                    </a:lnTo>
                    <a:lnTo>
                      <a:pt x="628" y="2626"/>
                    </a:lnTo>
                    <a:lnTo>
                      <a:pt x="607" y="2606"/>
                    </a:lnTo>
                    <a:lnTo>
                      <a:pt x="590" y="2585"/>
                    </a:lnTo>
                    <a:lnTo>
                      <a:pt x="578" y="2566"/>
                    </a:lnTo>
                    <a:lnTo>
                      <a:pt x="567" y="2546"/>
                    </a:lnTo>
                    <a:lnTo>
                      <a:pt x="561" y="2527"/>
                    </a:lnTo>
                    <a:lnTo>
                      <a:pt x="556" y="2509"/>
                    </a:lnTo>
                    <a:lnTo>
                      <a:pt x="554" y="2494"/>
                    </a:lnTo>
                    <a:lnTo>
                      <a:pt x="552" y="2479"/>
                    </a:lnTo>
                    <a:lnTo>
                      <a:pt x="552" y="2479"/>
                    </a:lnTo>
                    <a:lnTo>
                      <a:pt x="552" y="2476"/>
                    </a:lnTo>
                    <a:lnTo>
                      <a:pt x="551" y="2466"/>
                    </a:lnTo>
                    <a:lnTo>
                      <a:pt x="550" y="2449"/>
                    </a:lnTo>
                    <a:lnTo>
                      <a:pt x="549" y="2429"/>
                    </a:lnTo>
                    <a:lnTo>
                      <a:pt x="548" y="2405"/>
                    </a:lnTo>
                    <a:lnTo>
                      <a:pt x="546" y="2378"/>
                    </a:lnTo>
                    <a:lnTo>
                      <a:pt x="545" y="2350"/>
                    </a:lnTo>
                    <a:lnTo>
                      <a:pt x="543" y="2322"/>
                    </a:lnTo>
                    <a:lnTo>
                      <a:pt x="542" y="2294"/>
                    </a:lnTo>
                    <a:lnTo>
                      <a:pt x="540" y="2267"/>
                    </a:lnTo>
                    <a:lnTo>
                      <a:pt x="539" y="2242"/>
                    </a:lnTo>
                    <a:lnTo>
                      <a:pt x="538" y="2221"/>
                    </a:lnTo>
                    <a:lnTo>
                      <a:pt x="495" y="2187"/>
                    </a:lnTo>
                    <a:lnTo>
                      <a:pt x="457" y="2150"/>
                    </a:lnTo>
                    <a:lnTo>
                      <a:pt x="425" y="2110"/>
                    </a:lnTo>
                    <a:lnTo>
                      <a:pt x="398" y="2068"/>
                    </a:lnTo>
                    <a:lnTo>
                      <a:pt x="376" y="2025"/>
                    </a:lnTo>
                    <a:lnTo>
                      <a:pt x="362" y="1980"/>
                    </a:lnTo>
                    <a:lnTo>
                      <a:pt x="352" y="1934"/>
                    </a:lnTo>
                    <a:lnTo>
                      <a:pt x="349" y="1888"/>
                    </a:lnTo>
                    <a:lnTo>
                      <a:pt x="347" y="1864"/>
                    </a:lnTo>
                    <a:lnTo>
                      <a:pt x="340" y="1839"/>
                    </a:lnTo>
                    <a:lnTo>
                      <a:pt x="329" y="1813"/>
                    </a:lnTo>
                    <a:lnTo>
                      <a:pt x="315" y="1785"/>
                    </a:lnTo>
                    <a:lnTo>
                      <a:pt x="296" y="1753"/>
                    </a:lnTo>
                    <a:lnTo>
                      <a:pt x="274" y="1719"/>
                    </a:lnTo>
                    <a:lnTo>
                      <a:pt x="248" y="1682"/>
                    </a:lnTo>
                    <a:lnTo>
                      <a:pt x="227" y="1650"/>
                    </a:lnTo>
                    <a:lnTo>
                      <a:pt x="205" y="1617"/>
                    </a:lnTo>
                    <a:lnTo>
                      <a:pt x="182" y="1583"/>
                    </a:lnTo>
                    <a:lnTo>
                      <a:pt x="160" y="1546"/>
                    </a:lnTo>
                    <a:lnTo>
                      <a:pt x="138" y="1508"/>
                    </a:lnTo>
                    <a:lnTo>
                      <a:pt x="116" y="1466"/>
                    </a:lnTo>
                    <a:lnTo>
                      <a:pt x="95" y="1424"/>
                    </a:lnTo>
                    <a:lnTo>
                      <a:pt x="76" y="1378"/>
                    </a:lnTo>
                    <a:lnTo>
                      <a:pt x="57" y="1329"/>
                    </a:lnTo>
                    <a:lnTo>
                      <a:pt x="41" y="1278"/>
                    </a:lnTo>
                    <a:lnTo>
                      <a:pt x="28" y="1224"/>
                    </a:lnTo>
                    <a:lnTo>
                      <a:pt x="16" y="1166"/>
                    </a:lnTo>
                    <a:lnTo>
                      <a:pt x="8" y="1105"/>
                    </a:lnTo>
                    <a:lnTo>
                      <a:pt x="2" y="1041"/>
                    </a:lnTo>
                    <a:lnTo>
                      <a:pt x="0" y="973"/>
                    </a:lnTo>
                    <a:lnTo>
                      <a:pt x="4" y="893"/>
                    </a:lnTo>
                    <a:lnTo>
                      <a:pt x="14" y="815"/>
                    </a:lnTo>
                    <a:lnTo>
                      <a:pt x="30" y="739"/>
                    </a:lnTo>
                    <a:lnTo>
                      <a:pt x="53" y="667"/>
                    </a:lnTo>
                    <a:lnTo>
                      <a:pt x="80" y="595"/>
                    </a:lnTo>
                    <a:lnTo>
                      <a:pt x="114" y="526"/>
                    </a:lnTo>
                    <a:lnTo>
                      <a:pt x="152" y="461"/>
                    </a:lnTo>
                    <a:lnTo>
                      <a:pt x="196" y="399"/>
                    </a:lnTo>
                    <a:lnTo>
                      <a:pt x="246" y="340"/>
                    </a:lnTo>
                    <a:lnTo>
                      <a:pt x="298" y="286"/>
                    </a:lnTo>
                    <a:lnTo>
                      <a:pt x="356" y="235"/>
                    </a:lnTo>
                    <a:lnTo>
                      <a:pt x="416" y="188"/>
                    </a:lnTo>
                    <a:lnTo>
                      <a:pt x="481" y="147"/>
                    </a:lnTo>
                    <a:lnTo>
                      <a:pt x="549" y="109"/>
                    </a:lnTo>
                    <a:lnTo>
                      <a:pt x="621" y="77"/>
                    </a:lnTo>
                    <a:lnTo>
                      <a:pt x="695" y="50"/>
                    </a:lnTo>
                    <a:lnTo>
                      <a:pt x="771" y="29"/>
                    </a:lnTo>
                    <a:lnTo>
                      <a:pt x="850" y="13"/>
                    </a:lnTo>
                    <a:lnTo>
                      <a:pt x="932" y="3"/>
                    </a:lnTo>
                    <a:lnTo>
                      <a:pt x="10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auto">
              <a:xfrm>
                <a:off x="1124" y="1962"/>
                <a:ext cx="12" cy="29"/>
              </a:xfrm>
              <a:custGeom>
                <a:avLst/>
                <a:gdLst>
                  <a:gd name="T0" fmla="*/ 63 w 127"/>
                  <a:gd name="T1" fmla="*/ 0 h 318"/>
                  <a:gd name="T2" fmla="*/ 63 w 127"/>
                  <a:gd name="T3" fmla="*/ 0 h 318"/>
                  <a:gd name="T4" fmla="*/ 80 w 127"/>
                  <a:gd name="T5" fmla="*/ 2 h 318"/>
                  <a:gd name="T6" fmla="*/ 96 w 127"/>
                  <a:gd name="T7" fmla="*/ 9 h 318"/>
                  <a:gd name="T8" fmla="*/ 109 w 127"/>
                  <a:gd name="T9" fmla="*/ 19 h 318"/>
                  <a:gd name="T10" fmla="*/ 119 w 127"/>
                  <a:gd name="T11" fmla="*/ 32 h 318"/>
                  <a:gd name="T12" fmla="*/ 125 w 127"/>
                  <a:gd name="T13" fmla="*/ 47 h 318"/>
                  <a:gd name="T14" fmla="*/ 127 w 127"/>
                  <a:gd name="T15" fmla="*/ 64 h 318"/>
                  <a:gd name="T16" fmla="*/ 127 w 127"/>
                  <a:gd name="T17" fmla="*/ 254 h 318"/>
                  <a:gd name="T18" fmla="*/ 125 w 127"/>
                  <a:gd name="T19" fmla="*/ 272 h 318"/>
                  <a:gd name="T20" fmla="*/ 119 w 127"/>
                  <a:gd name="T21" fmla="*/ 286 h 318"/>
                  <a:gd name="T22" fmla="*/ 109 w 127"/>
                  <a:gd name="T23" fmla="*/ 300 h 318"/>
                  <a:gd name="T24" fmla="*/ 96 w 127"/>
                  <a:gd name="T25" fmla="*/ 309 h 318"/>
                  <a:gd name="T26" fmla="*/ 80 w 127"/>
                  <a:gd name="T27" fmla="*/ 315 h 318"/>
                  <a:gd name="T28" fmla="*/ 63 w 127"/>
                  <a:gd name="T29" fmla="*/ 318 h 318"/>
                  <a:gd name="T30" fmla="*/ 47 w 127"/>
                  <a:gd name="T31" fmla="*/ 315 h 318"/>
                  <a:gd name="T32" fmla="*/ 31 w 127"/>
                  <a:gd name="T33" fmla="*/ 309 h 318"/>
                  <a:gd name="T34" fmla="*/ 18 w 127"/>
                  <a:gd name="T35" fmla="*/ 300 h 318"/>
                  <a:gd name="T36" fmla="*/ 8 w 127"/>
                  <a:gd name="T37" fmla="*/ 286 h 318"/>
                  <a:gd name="T38" fmla="*/ 2 w 127"/>
                  <a:gd name="T39" fmla="*/ 272 h 318"/>
                  <a:gd name="T40" fmla="*/ 0 w 127"/>
                  <a:gd name="T41" fmla="*/ 254 h 318"/>
                  <a:gd name="T42" fmla="*/ 0 w 127"/>
                  <a:gd name="T43" fmla="*/ 64 h 318"/>
                  <a:gd name="T44" fmla="*/ 2 w 127"/>
                  <a:gd name="T45" fmla="*/ 47 h 318"/>
                  <a:gd name="T46" fmla="*/ 8 w 127"/>
                  <a:gd name="T47" fmla="*/ 32 h 318"/>
                  <a:gd name="T48" fmla="*/ 18 w 127"/>
                  <a:gd name="T49" fmla="*/ 19 h 318"/>
                  <a:gd name="T50" fmla="*/ 31 w 127"/>
                  <a:gd name="T51" fmla="*/ 9 h 318"/>
                  <a:gd name="T52" fmla="*/ 47 w 127"/>
                  <a:gd name="T53" fmla="*/ 2 h 318"/>
                  <a:gd name="T54" fmla="*/ 63 w 127"/>
                  <a:gd name="T55" fmla="*/ 0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7" h="318">
                    <a:moveTo>
                      <a:pt x="63" y="0"/>
                    </a:moveTo>
                    <a:lnTo>
                      <a:pt x="63" y="0"/>
                    </a:lnTo>
                    <a:lnTo>
                      <a:pt x="80" y="2"/>
                    </a:lnTo>
                    <a:lnTo>
                      <a:pt x="96" y="9"/>
                    </a:lnTo>
                    <a:lnTo>
                      <a:pt x="109" y="19"/>
                    </a:lnTo>
                    <a:lnTo>
                      <a:pt x="119" y="32"/>
                    </a:lnTo>
                    <a:lnTo>
                      <a:pt x="125" y="47"/>
                    </a:lnTo>
                    <a:lnTo>
                      <a:pt x="127" y="64"/>
                    </a:lnTo>
                    <a:lnTo>
                      <a:pt x="127" y="254"/>
                    </a:lnTo>
                    <a:lnTo>
                      <a:pt x="125" y="272"/>
                    </a:lnTo>
                    <a:lnTo>
                      <a:pt x="119" y="286"/>
                    </a:lnTo>
                    <a:lnTo>
                      <a:pt x="109" y="300"/>
                    </a:lnTo>
                    <a:lnTo>
                      <a:pt x="96" y="309"/>
                    </a:lnTo>
                    <a:lnTo>
                      <a:pt x="80" y="315"/>
                    </a:lnTo>
                    <a:lnTo>
                      <a:pt x="63" y="318"/>
                    </a:lnTo>
                    <a:lnTo>
                      <a:pt x="47" y="315"/>
                    </a:lnTo>
                    <a:lnTo>
                      <a:pt x="31" y="309"/>
                    </a:lnTo>
                    <a:lnTo>
                      <a:pt x="18" y="300"/>
                    </a:lnTo>
                    <a:lnTo>
                      <a:pt x="8" y="286"/>
                    </a:lnTo>
                    <a:lnTo>
                      <a:pt x="2" y="272"/>
                    </a:lnTo>
                    <a:lnTo>
                      <a:pt x="0" y="254"/>
                    </a:lnTo>
                    <a:lnTo>
                      <a:pt x="0" y="64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auto">
              <a:xfrm>
                <a:off x="1059" y="1980"/>
                <a:ext cx="20" cy="26"/>
              </a:xfrm>
              <a:custGeom>
                <a:avLst/>
                <a:gdLst>
                  <a:gd name="T0" fmla="*/ 64 w 224"/>
                  <a:gd name="T1" fmla="*/ 0 h 293"/>
                  <a:gd name="T2" fmla="*/ 80 w 224"/>
                  <a:gd name="T3" fmla="*/ 2 h 293"/>
                  <a:gd name="T4" fmla="*/ 95 w 224"/>
                  <a:gd name="T5" fmla="*/ 8 h 293"/>
                  <a:gd name="T6" fmla="*/ 109 w 224"/>
                  <a:gd name="T7" fmla="*/ 18 h 293"/>
                  <a:gd name="T8" fmla="*/ 119 w 224"/>
                  <a:gd name="T9" fmla="*/ 32 h 293"/>
                  <a:gd name="T10" fmla="*/ 216 w 224"/>
                  <a:gd name="T11" fmla="*/ 197 h 293"/>
                  <a:gd name="T12" fmla="*/ 222 w 224"/>
                  <a:gd name="T13" fmla="*/ 213 h 293"/>
                  <a:gd name="T14" fmla="*/ 224 w 224"/>
                  <a:gd name="T15" fmla="*/ 230 h 293"/>
                  <a:gd name="T16" fmla="*/ 222 w 224"/>
                  <a:gd name="T17" fmla="*/ 245 h 293"/>
                  <a:gd name="T18" fmla="*/ 216 w 224"/>
                  <a:gd name="T19" fmla="*/ 261 h 293"/>
                  <a:gd name="T20" fmla="*/ 206 w 224"/>
                  <a:gd name="T21" fmla="*/ 274 h 293"/>
                  <a:gd name="T22" fmla="*/ 193 w 224"/>
                  <a:gd name="T23" fmla="*/ 285 h 293"/>
                  <a:gd name="T24" fmla="*/ 177 w 224"/>
                  <a:gd name="T25" fmla="*/ 291 h 293"/>
                  <a:gd name="T26" fmla="*/ 160 w 224"/>
                  <a:gd name="T27" fmla="*/ 293 h 293"/>
                  <a:gd name="T28" fmla="*/ 143 w 224"/>
                  <a:gd name="T29" fmla="*/ 291 h 293"/>
                  <a:gd name="T30" fmla="*/ 129 w 224"/>
                  <a:gd name="T31" fmla="*/ 285 h 293"/>
                  <a:gd name="T32" fmla="*/ 115 w 224"/>
                  <a:gd name="T33" fmla="*/ 274 h 293"/>
                  <a:gd name="T34" fmla="*/ 105 w 224"/>
                  <a:gd name="T35" fmla="*/ 261 h 293"/>
                  <a:gd name="T36" fmla="*/ 8 w 224"/>
                  <a:gd name="T37" fmla="*/ 95 h 293"/>
                  <a:gd name="T38" fmla="*/ 2 w 224"/>
                  <a:gd name="T39" fmla="*/ 80 h 293"/>
                  <a:gd name="T40" fmla="*/ 0 w 224"/>
                  <a:gd name="T41" fmla="*/ 63 h 293"/>
                  <a:gd name="T42" fmla="*/ 2 w 224"/>
                  <a:gd name="T43" fmla="*/ 48 h 293"/>
                  <a:gd name="T44" fmla="*/ 8 w 224"/>
                  <a:gd name="T45" fmla="*/ 32 h 293"/>
                  <a:gd name="T46" fmla="*/ 19 w 224"/>
                  <a:gd name="T47" fmla="*/ 19 h 293"/>
                  <a:gd name="T48" fmla="*/ 31 w 224"/>
                  <a:gd name="T49" fmla="*/ 9 h 293"/>
                  <a:gd name="T50" fmla="*/ 48 w 224"/>
                  <a:gd name="T51" fmla="*/ 2 h 293"/>
                  <a:gd name="T52" fmla="*/ 64 w 224"/>
                  <a:gd name="T53" fmla="*/ 0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4" h="293">
                    <a:moveTo>
                      <a:pt x="64" y="0"/>
                    </a:moveTo>
                    <a:lnTo>
                      <a:pt x="80" y="2"/>
                    </a:lnTo>
                    <a:lnTo>
                      <a:pt x="95" y="8"/>
                    </a:lnTo>
                    <a:lnTo>
                      <a:pt x="109" y="18"/>
                    </a:lnTo>
                    <a:lnTo>
                      <a:pt x="119" y="32"/>
                    </a:lnTo>
                    <a:lnTo>
                      <a:pt x="216" y="197"/>
                    </a:lnTo>
                    <a:lnTo>
                      <a:pt x="222" y="213"/>
                    </a:lnTo>
                    <a:lnTo>
                      <a:pt x="224" y="230"/>
                    </a:lnTo>
                    <a:lnTo>
                      <a:pt x="222" y="245"/>
                    </a:lnTo>
                    <a:lnTo>
                      <a:pt x="216" y="261"/>
                    </a:lnTo>
                    <a:lnTo>
                      <a:pt x="206" y="274"/>
                    </a:lnTo>
                    <a:lnTo>
                      <a:pt x="193" y="285"/>
                    </a:lnTo>
                    <a:lnTo>
                      <a:pt x="177" y="291"/>
                    </a:lnTo>
                    <a:lnTo>
                      <a:pt x="160" y="293"/>
                    </a:lnTo>
                    <a:lnTo>
                      <a:pt x="143" y="291"/>
                    </a:lnTo>
                    <a:lnTo>
                      <a:pt x="129" y="285"/>
                    </a:lnTo>
                    <a:lnTo>
                      <a:pt x="115" y="274"/>
                    </a:lnTo>
                    <a:lnTo>
                      <a:pt x="105" y="261"/>
                    </a:lnTo>
                    <a:lnTo>
                      <a:pt x="8" y="95"/>
                    </a:lnTo>
                    <a:lnTo>
                      <a:pt x="2" y="80"/>
                    </a:lnTo>
                    <a:lnTo>
                      <a:pt x="0" y="63"/>
                    </a:lnTo>
                    <a:lnTo>
                      <a:pt x="2" y="48"/>
                    </a:lnTo>
                    <a:lnTo>
                      <a:pt x="8" y="32"/>
                    </a:lnTo>
                    <a:lnTo>
                      <a:pt x="19" y="19"/>
                    </a:lnTo>
                    <a:lnTo>
                      <a:pt x="31" y="9"/>
                    </a:lnTo>
                    <a:lnTo>
                      <a:pt x="48" y="2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auto">
              <a:xfrm>
                <a:off x="1011" y="2027"/>
                <a:ext cx="26" cy="21"/>
              </a:xfrm>
              <a:custGeom>
                <a:avLst/>
                <a:gdLst>
                  <a:gd name="T0" fmla="*/ 64 w 294"/>
                  <a:gd name="T1" fmla="*/ 0 h 222"/>
                  <a:gd name="T2" fmla="*/ 79 w 294"/>
                  <a:gd name="T3" fmla="*/ 2 h 222"/>
                  <a:gd name="T4" fmla="*/ 96 w 294"/>
                  <a:gd name="T5" fmla="*/ 8 h 222"/>
                  <a:gd name="T6" fmla="*/ 263 w 294"/>
                  <a:gd name="T7" fmla="*/ 103 h 222"/>
                  <a:gd name="T8" fmla="*/ 276 w 294"/>
                  <a:gd name="T9" fmla="*/ 114 h 222"/>
                  <a:gd name="T10" fmla="*/ 286 w 294"/>
                  <a:gd name="T11" fmla="*/ 127 h 222"/>
                  <a:gd name="T12" fmla="*/ 292 w 294"/>
                  <a:gd name="T13" fmla="*/ 142 h 222"/>
                  <a:gd name="T14" fmla="*/ 294 w 294"/>
                  <a:gd name="T15" fmla="*/ 158 h 222"/>
                  <a:gd name="T16" fmla="*/ 292 w 294"/>
                  <a:gd name="T17" fmla="*/ 175 h 222"/>
                  <a:gd name="T18" fmla="*/ 286 w 294"/>
                  <a:gd name="T19" fmla="*/ 190 h 222"/>
                  <a:gd name="T20" fmla="*/ 275 w 294"/>
                  <a:gd name="T21" fmla="*/ 204 h 222"/>
                  <a:gd name="T22" fmla="*/ 262 w 294"/>
                  <a:gd name="T23" fmla="*/ 214 h 222"/>
                  <a:gd name="T24" fmla="*/ 246 w 294"/>
                  <a:gd name="T25" fmla="*/ 220 h 222"/>
                  <a:gd name="T26" fmla="*/ 230 w 294"/>
                  <a:gd name="T27" fmla="*/ 222 h 222"/>
                  <a:gd name="T28" fmla="*/ 213 w 294"/>
                  <a:gd name="T29" fmla="*/ 220 h 222"/>
                  <a:gd name="T30" fmla="*/ 198 w 294"/>
                  <a:gd name="T31" fmla="*/ 213 h 222"/>
                  <a:gd name="T32" fmla="*/ 31 w 294"/>
                  <a:gd name="T33" fmla="*/ 118 h 222"/>
                  <a:gd name="T34" fmla="*/ 18 w 294"/>
                  <a:gd name="T35" fmla="*/ 108 h 222"/>
                  <a:gd name="T36" fmla="*/ 8 w 294"/>
                  <a:gd name="T37" fmla="*/ 95 h 222"/>
                  <a:gd name="T38" fmla="*/ 2 w 294"/>
                  <a:gd name="T39" fmla="*/ 80 h 222"/>
                  <a:gd name="T40" fmla="*/ 0 w 294"/>
                  <a:gd name="T41" fmla="*/ 63 h 222"/>
                  <a:gd name="T42" fmla="*/ 2 w 294"/>
                  <a:gd name="T43" fmla="*/ 47 h 222"/>
                  <a:gd name="T44" fmla="*/ 8 w 294"/>
                  <a:gd name="T45" fmla="*/ 31 h 222"/>
                  <a:gd name="T46" fmla="*/ 19 w 294"/>
                  <a:gd name="T47" fmla="*/ 18 h 222"/>
                  <a:gd name="T48" fmla="*/ 32 w 294"/>
                  <a:gd name="T49" fmla="*/ 8 h 222"/>
                  <a:gd name="T50" fmla="*/ 47 w 294"/>
                  <a:gd name="T51" fmla="*/ 2 h 222"/>
                  <a:gd name="T52" fmla="*/ 64 w 294"/>
                  <a:gd name="T53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2">
                    <a:moveTo>
                      <a:pt x="64" y="0"/>
                    </a:moveTo>
                    <a:lnTo>
                      <a:pt x="79" y="2"/>
                    </a:lnTo>
                    <a:lnTo>
                      <a:pt x="96" y="8"/>
                    </a:lnTo>
                    <a:lnTo>
                      <a:pt x="263" y="103"/>
                    </a:lnTo>
                    <a:lnTo>
                      <a:pt x="276" y="114"/>
                    </a:lnTo>
                    <a:lnTo>
                      <a:pt x="286" y="127"/>
                    </a:lnTo>
                    <a:lnTo>
                      <a:pt x="292" y="142"/>
                    </a:lnTo>
                    <a:lnTo>
                      <a:pt x="294" y="158"/>
                    </a:lnTo>
                    <a:lnTo>
                      <a:pt x="292" y="175"/>
                    </a:lnTo>
                    <a:lnTo>
                      <a:pt x="286" y="190"/>
                    </a:lnTo>
                    <a:lnTo>
                      <a:pt x="275" y="204"/>
                    </a:lnTo>
                    <a:lnTo>
                      <a:pt x="262" y="214"/>
                    </a:lnTo>
                    <a:lnTo>
                      <a:pt x="246" y="220"/>
                    </a:lnTo>
                    <a:lnTo>
                      <a:pt x="230" y="222"/>
                    </a:lnTo>
                    <a:lnTo>
                      <a:pt x="213" y="220"/>
                    </a:lnTo>
                    <a:lnTo>
                      <a:pt x="198" y="213"/>
                    </a:lnTo>
                    <a:lnTo>
                      <a:pt x="31" y="118"/>
                    </a:lnTo>
                    <a:lnTo>
                      <a:pt x="18" y="108"/>
                    </a:lnTo>
                    <a:lnTo>
                      <a:pt x="8" y="95"/>
                    </a:lnTo>
                    <a:lnTo>
                      <a:pt x="2" y="80"/>
                    </a:lnTo>
                    <a:lnTo>
                      <a:pt x="0" y="63"/>
                    </a:lnTo>
                    <a:lnTo>
                      <a:pt x="2" y="47"/>
                    </a:lnTo>
                    <a:lnTo>
                      <a:pt x="8" y="31"/>
                    </a:lnTo>
                    <a:lnTo>
                      <a:pt x="19" y="18"/>
                    </a:lnTo>
                    <a:lnTo>
                      <a:pt x="32" y="8"/>
                    </a:lnTo>
                    <a:lnTo>
                      <a:pt x="47" y="2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auto">
              <a:xfrm>
                <a:off x="993" y="2092"/>
                <a:ext cx="29" cy="12"/>
              </a:xfrm>
              <a:custGeom>
                <a:avLst/>
                <a:gdLst>
                  <a:gd name="T0" fmla="*/ 64 w 321"/>
                  <a:gd name="T1" fmla="*/ 0 h 128"/>
                  <a:gd name="T2" fmla="*/ 257 w 321"/>
                  <a:gd name="T3" fmla="*/ 0 h 128"/>
                  <a:gd name="T4" fmla="*/ 273 w 321"/>
                  <a:gd name="T5" fmla="*/ 4 h 128"/>
                  <a:gd name="T6" fmla="*/ 289 w 321"/>
                  <a:gd name="T7" fmla="*/ 10 h 128"/>
                  <a:gd name="T8" fmla="*/ 302 w 321"/>
                  <a:gd name="T9" fmla="*/ 19 h 128"/>
                  <a:gd name="T10" fmla="*/ 312 w 321"/>
                  <a:gd name="T11" fmla="*/ 33 h 128"/>
                  <a:gd name="T12" fmla="*/ 318 w 321"/>
                  <a:gd name="T13" fmla="*/ 47 h 128"/>
                  <a:gd name="T14" fmla="*/ 321 w 321"/>
                  <a:gd name="T15" fmla="*/ 65 h 128"/>
                  <a:gd name="T16" fmla="*/ 318 w 321"/>
                  <a:gd name="T17" fmla="*/ 82 h 128"/>
                  <a:gd name="T18" fmla="*/ 312 w 321"/>
                  <a:gd name="T19" fmla="*/ 96 h 128"/>
                  <a:gd name="T20" fmla="*/ 302 w 321"/>
                  <a:gd name="T21" fmla="*/ 110 h 128"/>
                  <a:gd name="T22" fmla="*/ 289 w 321"/>
                  <a:gd name="T23" fmla="*/ 119 h 128"/>
                  <a:gd name="T24" fmla="*/ 273 w 321"/>
                  <a:gd name="T25" fmla="*/ 126 h 128"/>
                  <a:gd name="T26" fmla="*/ 257 w 321"/>
                  <a:gd name="T27" fmla="*/ 128 h 128"/>
                  <a:gd name="T28" fmla="*/ 64 w 321"/>
                  <a:gd name="T29" fmla="*/ 128 h 128"/>
                  <a:gd name="T30" fmla="*/ 47 w 321"/>
                  <a:gd name="T31" fmla="*/ 126 h 128"/>
                  <a:gd name="T32" fmla="*/ 32 w 321"/>
                  <a:gd name="T33" fmla="*/ 119 h 128"/>
                  <a:gd name="T34" fmla="*/ 19 w 321"/>
                  <a:gd name="T35" fmla="*/ 110 h 128"/>
                  <a:gd name="T36" fmla="*/ 9 w 321"/>
                  <a:gd name="T37" fmla="*/ 96 h 128"/>
                  <a:gd name="T38" fmla="*/ 2 w 321"/>
                  <a:gd name="T39" fmla="*/ 82 h 128"/>
                  <a:gd name="T40" fmla="*/ 0 w 321"/>
                  <a:gd name="T41" fmla="*/ 65 h 128"/>
                  <a:gd name="T42" fmla="*/ 2 w 321"/>
                  <a:gd name="T43" fmla="*/ 47 h 128"/>
                  <a:gd name="T44" fmla="*/ 9 w 321"/>
                  <a:gd name="T45" fmla="*/ 33 h 128"/>
                  <a:gd name="T46" fmla="*/ 19 w 321"/>
                  <a:gd name="T47" fmla="*/ 19 h 128"/>
                  <a:gd name="T48" fmla="*/ 32 w 321"/>
                  <a:gd name="T49" fmla="*/ 10 h 128"/>
                  <a:gd name="T50" fmla="*/ 47 w 321"/>
                  <a:gd name="T51" fmla="*/ 4 h 128"/>
                  <a:gd name="T52" fmla="*/ 64 w 321"/>
                  <a:gd name="T53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21" h="128">
                    <a:moveTo>
                      <a:pt x="64" y="0"/>
                    </a:moveTo>
                    <a:lnTo>
                      <a:pt x="257" y="0"/>
                    </a:lnTo>
                    <a:lnTo>
                      <a:pt x="273" y="4"/>
                    </a:lnTo>
                    <a:lnTo>
                      <a:pt x="289" y="10"/>
                    </a:lnTo>
                    <a:lnTo>
                      <a:pt x="302" y="19"/>
                    </a:lnTo>
                    <a:lnTo>
                      <a:pt x="312" y="33"/>
                    </a:lnTo>
                    <a:lnTo>
                      <a:pt x="318" y="47"/>
                    </a:lnTo>
                    <a:lnTo>
                      <a:pt x="321" y="65"/>
                    </a:lnTo>
                    <a:lnTo>
                      <a:pt x="318" y="82"/>
                    </a:lnTo>
                    <a:lnTo>
                      <a:pt x="312" y="96"/>
                    </a:lnTo>
                    <a:lnTo>
                      <a:pt x="302" y="110"/>
                    </a:lnTo>
                    <a:lnTo>
                      <a:pt x="289" y="119"/>
                    </a:lnTo>
                    <a:lnTo>
                      <a:pt x="273" y="126"/>
                    </a:lnTo>
                    <a:lnTo>
                      <a:pt x="257" y="128"/>
                    </a:lnTo>
                    <a:lnTo>
                      <a:pt x="64" y="128"/>
                    </a:lnTo>
                    <a:lnTo>
                      <a:pt x="47" y="126"/>
                    </a:lnTo>
                    <a:lnTo>
                      <a:pt x="32" y="119"/>
                    </a:lnTo>
                    <a:lnTo>
                      <a:pt x="19" y="110"/>
                    </a:lnTo>
                    <a:lnTo>
                      <a:pt x="9" y="96"/>
                    </a:lnTo>
                    <a:lnTo>
                      <a:pt x="2" y="82"/>
                    </a:lnTo>
                    <a:lnTo>
                      <a:pt x="0" y="65"/>
                    </a:lnTo>
                    <a:lnTo>
                      <a:pt x="2" y="47"/>
                    </a:lnTo>
                    <a:lnTo>
                      <a:pt x="9" y="33"/>
                    </a:lnTo>
                    <a:lnTo>
                      <a:pt x="19" y="19"/>
                    </a:lnTo>
                    <a:lnTo>
                      <a:pt x="32" y="10"/>
                    </a:lnTo>
                    <a:lnTo>
                      <a:pt x="47" y="4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1011" y="2149"/>
                <a:ext cx="26" cy="20"/>
              </a:xfrm>
              <a:custGeom>
                <a:avLst/>
                <a:gdLst>
                  <a:gd name="T0" fmla="*/ 230 w 294"/>
                  <a:gd name="T1" fmla="*/ 0 h 224"/>
                  <a:gd name="T2" fmla="*/ 247 w 294"/>
                  <a:gd name="T3" fmla="*/ 3 h 224"/>
                  <a:gd name="T4" fmla="*/ 262 w 294"/>
                  <a:gd name="T5" fmla="*/ 9 h 224"/>
                  <a:gd name="T6" fmla="*/ 275 w 294"/>
                  <a:gd name="T7" fmla="*/ 19 h 224"/>
                  <a:gd name="T8" fmla="*/ 286 w 294"/>
                  <a:gd name="T9" fmla="*/ 33 h 224"/>
                  <a:gd name="T10" fmla="*/ 292 w 294"/>
                  <a:gd name="T11" fmla="*/ 48 h 224"/>
                  <a:gd name="T12" fmla="*/ 294 w 294"/>
                  <a:gd name="T13" fmla="*/ 65 h 224"/>
                  <a:gd name="T14" fmla="*/ 292 w 294"/>
                  <a:gd name="T15" fmla="*/ 80 h 224"/>
                  <a:gd name="T16" fmla="*/ 286 w 294"/>
                  <a:gd name="T17" fmla="*/ 96 h 224"/>
                  <a:gd name="T18" fmla="*/ 275 w 294"/>
                  <a:gd name="T19" fmla="*/ 110 h 224"/>
                  <a:gd name="T20" fmla="*/ 263 w 294"/>
                  <a:gd name="T21" fmla="*/ 120 h 224"/>
                  <a:gd name="T22" fmla="*/ 96 w 294"/>
                  <a:gd name="T23" fmla="*/ 215 h 224"/>
                  <a:gd name="T24" fmla="*/ 80 w 294"/>
                  <a:gd name="T25" fmla="*/ 221 h 224"/>
                  <a:gd name="T26" fmla="*/ 64 w 294"/>
                  <a:gd name="T27" fmla="*/ 224 h 224"/>
                  <a:gd name="T28" fmla="*/ 47 w 294"/>
                  <a:gd name="T29" fmla="*/ 221 h 224"/>
                  <a:gd name="T30" fmla="*/ 32 w 294"/>
                  <a:gd name="T31" fmla="*/ 216 h 224"/>
                  <a:gd name="T32" fmla="*/ 19 w 294"/>
                  <a:gd name="T33" fmla="*/ 205 h 224"/>
                  <a:gd name="T34" fmla="*/ 8 w 294"/>
                  <a:gd name="T35" fmla="*/ 192 h 224"/>
                  <a:gd name="T36" fmla="*/ 2 w 294"/>
                  <a:gd name="T37" fmla="*/ 176 h 224"/>
                  <a:gd name="T38" fmla="*/ 0 w 294"/>
                  <a:gd name="T39" fmla="*/ 159 h 224"/>
                  <a:gd name="T40" fmla="*/ 2 w 294"/>
                  <a:gd name="T41" fmla="*/ 144 h 224"/>
                  <a:gd name="T42" fmla="*/ 8 w 294"/>
                  <a:gd name="T43" fmla="*/ 128 h 224"/>
                  <a:gd name="T44" fmla="*/ 18 w 294"/>
                  <a:gd name="T45" fmla="*/ 116 h 224"/>
                  <a:gd name="T46" fmla="*/ 31 w 294"/>
                  <a:gd name="T47" fmla="*/ 105 h 224"/>
                  <a:gd name="T48" fmla="*/ 198 w 294"/>
                  <a:gd name="T49" fmla="*/ 10 h 224"/>
                  <a:gd name="T50" fmla="*/ 215 w 294"/>
                  <a:gd name="T51" fmla="*/ 2 h 224"/>
                  <a:gd name="T52" fmla="*/ 230 w 294"/>
                  <a:gd name="T53" fmla="*/ 0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4">
                    <a:moveTo>
                      <a:pt x="230" y="0"/>
                    </a:moveTo>
                    <a:lnTo>
                      <a:pt x="247" y="3"/>
                    </a:lnTo>
                    <a:lnTo>
                      <a:pt x="262" y="9"/>
                    </a:lnTo>
                    <a:lnTo>
                      <a:pt x="275" y="19"/>
                    </a:lnTo>
                    <a:lnTo>
                      <a:pt x="286" y="33"/>
                    </a:lnTo>
                    <a:lnTo>
                      <a:pt x="292" y="48"/>
                    </a:lnTo>
                    <a:lnTo>
                      <a:pt x="294" y="65"/>
                    </a:lnTo>
                    <a:lnTo>
                      <a:pt x="292" y="80"/>
                    </a:lnTo>
                    <a:lnTo>
                      <a:pt x="286" y="96"/>
                    </a:lnTo>
                    <a:lnTo>
                      <a:pt x="275" y="110"/>
                    </a:lnTo>
                    <a:lnTo>
                      <a:pt x="263" y="120"/>
                    </a:lnTo>
                    <a:lnTo>
                      <a:pt x="96" y="215"/>
                    </a:lnTo>
                    <a:lnTo>
                      <a:pt x="80" y="221"/>
                    </a:lnTo>
                    <a:lnTo>
                      <a:pt x="64" y="224"/>
                    </a:lnTo>
                    <a:lnTo>
                      <a:pt x="47" y="221"/>
                    </a:lnTo>
                    <a:lnTo>
                      <a:pt x="32" y="216"/>
                    </a:lnTo>
                    <a:lnTo>
                      <a:pt x="19" y="205"/>
                    </a:lnTo>
                    <a:lnTo>
                      <a:pt x="8" y="192"/>
                    </a:lnTo>
                    <a:lnTo>
                      <a:pt x="2" y="176"/>
                    </a:lnTo>
                    <a:lnTo>
                      <a:pt x="0" y="159"/>
                    </a:lnTo>
                    <a:lnTo>
                      <a:pt x="2" y="144"/>
                    </a:lnTo>
                    <a:lnTo>
                      <a:pt x="8" y="128"/>
                    </a:lnTo>
                    <a:lnTo>
                      <a:pt x="18" y="116"/>
                    </a:lnTo>
                    <a:lnTo>
                      <a:pt x="31" y="105"/>
                    </a:lnTo>
                    <a:lnTo>
                      <a:pt x="198" y="10"/>
                    </a:lnTo>
                    <a:lnTo>
                      <a:pt x="215" y="2"/>
                    </a:lnTo>
                    <a:lnTo>
                      <a:pt x="2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1223" y="2149"/>
                <a:ext cx="26" cy="20"/>
              </a:xfrm>
              <a:custGeom>
                <a:avLst/>
                <a:gdLst>
                  <a:gd name="T0" fmla="*/ 64 w 294"/>
                  <a:gd name="T1" fmla="*/ 0 h 224"/>
                  <a:gd name="T2" fmla="*/ 80 w 294"/>
                  <a:gd name="T3" fmla="*/ 2 h 224"/>
                  <a:gd name="T4" fmla="*/ 96 w 294"/>
                  <a:gd name="T5" fmla="*/ 10 h 224"/>
                  <a:gd name="T6" fmla="*/ 263 w 294"/>
                  <a:gd name="T7" fmla="*/ 105 h 224"/>
                  <a:gd name="T8" fmla="*/ 276 w 294"/>
                  <a:gd name="T9" fmla="*/ 116 h 224"/>
                  <a:gd name="T10" fmla="*/ 286 w 294"/>
                  <a:gd name="T11" fmla="*/ 128 h 224"/>
                  <a:gd name="T12" fmla="*/ 292 w 294"/>
                  <a:gd name="T13" fmla="*/ 144 h 224"/>
                  <a:gd name="T14" fmla="*/ 294 w 294"/>
                  <a:gd name="T15" fmla="*/ 159 h 224"/>
                  <a:gd name="T16" fmla="*/ 292 w 294"/>
                  <a:gd name="T17" fmla="*/ 176 h 224"/>
                  <a:gd name="T18" fmla="*/ 286 w 294"/>
                  <a:gd name="T19" fmla="*/ 192 h 224"/>
                  <a:gd name="T20" fmla="*/ 275 w 294"/>
                  <a:gd name="T21" fmla="*/ 205 h 224"/>
                  <a:gd name="T22" fmla="*/ 262 w 294"/>
                  <a:gd name="T23" fmla="*/ 216 h 224"/>
                  <a:gd name="T24" fmla="*/ 247 w 294"/>
                  <a:gd name="T25" fmla="*/ 221 h 224"/>
                  <a:gd name="T26" fmla="*/ 230 w 294"/>
                  <a:gd name="T27" fmla="*/ 224 h 224"/>
                  <a:gd name="T28" fmla="*/ 214 w 294"/>
                  <a:gd name="T29" fmla="*/ 221 h 224"/>
                  <a:gd name="T30" fmla="*/ 198 w 294"/>
                  <a:gd name="T31" fmla="*/ 215 h 224"/>
                  <a:gd name="T32" fmla="*/ 31 w 294"/>
                  <a:gd name="T33" fmla="*/ 120 h 224"/>
                  <a:gd name="T34" fmla="*/ 19 w 294"/>
                  <a:gd name="T35" fmla="*/ 110 h 224"/>
                  <a:gd name="T36" fmla="*/ 8 w 294"/>
                  <a:gd name="T37" fmla="*/ 96 h 224"/>
                  <a:gd name="T38" fmla="*/ 2 w 294"/>
                  <a:gd name="T39" fmla="*/ 80 h 224"/>
                  <a:gd name="T40" fmla="*/ 0 w 294"/>
                  <a:gd name="T41" fmla="*/ 65 h 224"/>
                  <a:gd name="T42" fmla="*/ 2 w 294"/>
                  <a:gd name="T43" fmla="*/ 48 h 224"/>
                  <a:gd name="T44" fmla="*/ 8 w 294"/>
                  <a:gd name="T45" fmla="*/ 33 h 224"/>
                  <a:gd name="T46" fmla="*/ 19 w 294"/>
                  <a:gd name="T47" fmla="*/ 19 h 224"/>
                  <a:gd name="T48" fmla="*/ 32 w 294"/>
                  <a:gd name="T49" fmla="*/ 9 h 224"/>
                  <a:gd name="T50" fmla="*/ 47 w 294"/>
                  <a:gd name="T51" fmla="*/ 3 h 224"/>
                  <a:gd name="T52" fmla="*/ 64 w 294"/>
                  <a:gd name="T53" fmla="*/ 0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4">
                    <a:moveTo>
                      <a:pt x="64" y="0"/>
                    </a:moveTo>
                    <a:lnTo>
                      <a:pt x="80" y="2"/>
                    </a:lnTo>
                    <a:lnTo>
                      <a:pt x="96" y="10"/>
                    </a:lnTo>
                    <a:lnTo>
                      <a:pt x="263" y="105"/>
                    </a:lnTo>
                    <a:lnTo>
                      <a:pt x="276" y="116"/>
                    </a:lnTo>
                    <a:lnTo>
                      <a:pt x="286" y="128"/>
                    </a:lnTo>
                    <a:lnTo>
                      <a:pt x="292" y="144"/>
                    </a:lnTo>
                    <a:lnTo>
                      <a:pt x="294" y="159"/>
                    </a:lnTo>
                    <a:lnTo>
                      <a:pt x="292" y="176"/>
                    </a:lnTo>
                    <a:lnTo>
                      <a:pt x="286" y="192"/>
                    </a:lnTo>
                    <a:lnTo>
                      <a:pt x="275" y="205"/>
                    </a:lnTo>
                    <a:lnTo>
                      <a:pt x="262" y="216"/>
                    </a:lnTo>
                    <a:lnTo>
                      <a:pt x="247" y="221"/>
                    </a:lnTo>
                    <a:lnTo>
                      <a:pt x="230" y="224"/>
                    </a:lnTo>
                    <a:lnTo>
                      <a:pt x="214" y="221"/>
                    </a:lnTo>
                    <a:lnTo>
                      <a:pt x="198" y="215"/>
                    </a:lnTo>
                    <a:lnTo>
                      <a:pt x="31" y="120"/>
                    </a:lnTo>
                    <a:lnTo>
                      <a:pt x="19" y="110"/>
                    </a:lnTo>
                    <a:lnTo>
                      <a:pt x="8" y="96"/>
                    </a:lnTo>
                    <a:lnTo>
                      <a:pt x="2" y="80"/>
                    </a:lnTo>
                    <a:lnTo>
                      <a:pt x="0" y="65"/>
                    </a:lnTo>
                    <a:lnTo>
                      <a:pt x="2" y="48"/>
                    </a:lnTo>
                    <a:lnTo>
                      <a:pt x="8" y="33"/>
                    </a:lnTo>
                    <a:lnTo>
                      <a:pt x="19" y="19"/>
                    </a:lnTo>
                    <a:lnTo>
                      <a:pt x="32" y="9"/>
                    </a:lnTo>
                    <a:lnTo>
                      <a:pt x="47" y="3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1238" y="2092"/>
                <a:ext cx="29" cy="12"/>
              </a:xfrm>
              <a:custGeom>
                <a:avLst/>
                <a:gdLst>
                  <a:gd name="T0" fmla="*/ 64 w 321"/>
                  <a:gd name="T1" fmla="*/ 0 h 128"/>
                  <a:gd name="T2" fmla="*/ 257 w 321"/>
                  <a:gd name="T3" fmla="*/ 0 h 128"/>
                  <a:gd name="T4" fmla="*/ 274 w 321"/>
                  <a:gd name="T5" fmla="*/ 4 h 128"/>
                  <a:gd name="T6" fmla="*/ 290 w 321"/>
                  <a:gd name="T7" fmla="*/ 10 h 128"/>
                  <a:gd name="T8" fmla="*/ 302 w 321"/>
                  <a:gd name="T9" fmla="*/ 19 h 128"/>
                  <a:gd name="T10" fmla="*/ 312 w 321"/>
                  <a:gd name="T11" fmla="*/ 33 h 128"/>
                  <a:gd name="T12" fmla="*/ 319 w 321"/>
                  <a:gd name="T13" fmla="*/ 47 h 128"/>
                  <a:gd name="T14" fmla="*/ 321 w 321"/>
                  <a:gd name="T15" fmla="*/ 65 h 128"/>
                  <a:gd name="T16" fmla="*/ 319 w 321"/>
                  <a:gd name="T17" fmla="*/ 82 h 128"/>
                  <a:gd name="T18" fmla="*/ 312 w 321"/>
                  <a:gd name="T19" fmla="*/ 96 h 128"/>
                  <a:gd name="T20" fmla="*/ 302 w 321"/>
                  <a:gd name="T21" fmla="*/ 110 h 128"/>
                  <a:gd name="T22" fmla="*/ 290 w 321"/>
                  <a:gd name="T23" fmla="*/ 119 h 128"/>
                  <a:gd name="T24" fmla="*/ 274 w 321"/>
                  <a:gd name="T25" fmla="*/ 126 h 128"/>
                  <a:gd name="T26" fmla="*/ 257 w 321"/>
                  <a:gd name="T27" fmla="*/ 128 h 128"/>
                  <a:gd name="T28" fmla="*/ 64 w 321"/>
                  <a:gd name="T29" fmla="*/ 128 h 128"/>
                  <a:gd name="T30" fmla="*/ 48 w 321"/>
                  <a:gd name="T31" fmla="*/ 126 h 128"/>
                  <a:gd name="T32" fmla="*/ 32 w 321"/>
                  <a:gd name="T33" fmla="*/ 119 h 128"/>
                  <a:gd name="T34" fmla="*/ 19 w 321"/>
                  <a:gd name="T35" fmla="*/ 110 h 128"/>
                  <a:gd name="T36" fmla="*/ 9 w 321"/>
                  <a:gd name="T37" fmla="*/ 96 h 128"/>
                  <a:gd name="T38" fmla="*/ 3 w 321"/>
                  <a:gd name="T39" fmla="*/ 82 h 128"/>
                  <a:gd name="T40" fmla="*/ 0 w 321"/>
                  <a:gd name="T41" fmla="*/ 65 h 128"/>
                  <a:gd name="T42" fmla="*/ 3 w 321"/>
                  <a:gd name="T43" fmla="*/ 47 h 128"/>
                  <a:gd name="T44" fmla="*/ 9 w 321"/>
                  <a:gd name="T45" fmla="*/ 33 h 128"/>
                  <a:gd name="T46" fmla="*/ 19 w 321"/>
                  <a:gd name="T47" fmla="*/ 19 h 128"/>
                  <a:gd name="T48" fmla="*/ 32 w 321"/>
                  <a:gd name="T49" fmla="*/ 10 h 128"/>
                  <a:gd name="T50" fmla="*/ 48 w 321"/>
                  <a:gd name="T51" fmla="*/ 4 h 128"/>
                  <a:gd name="T52" fmla="*/ 64 w 321"/>
                  <a:gd name="T53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21" h="128">
                    <a:moveTo>
                      <a:pt x="64" y="0"/>
                    </a:moveTo>
                    <a:lnTo>
                      <a:pt x="257" y="0"/>
                    </a:lnTo>
                    <a:lnTo>
                      <a:pt x="274" y="4"/>
                    </a:lnTo>
                    <a:lnTo>
                      <a:pt x="290" y="10"/>
                    </a:lnTo>
                    <a:lnTo>
                      <a:pt x="302" y="19"/>
                    </a:lnTo>
                    <a:lnTo>
                      <a:pt x="312" y="33"/>
                    </a:lnTo>
                    <a:lnTo>
                      <a:pt x="319" y="47"/>
                    </a:lnTo>
                    <a:lnTo>
                      <a:pt x="321" y="65"/>
                    </a:lnTo>
                    <a:lnTo>
                      <a:pt x="319" y="82"/>
                    </a:lnTo>
                    <a:lnTo>
                      <a:pt x="312" y="96"/>
                    </a:lnTo>
                    <a:lnTo>
                      <a:pt x="302" y="110"/>
                    </a:lnTo>
                    <a:lnTo>
                      <a:pt x="290" y="119"/>
                    </a:lnTo>
                    <a:lnTo>
                      <a:pt x="274" y="126"/>
                    </a:lnTo>
                    <a:lnTo>
                      <a:pt x="257" y="128"/>
                    </a:lnTo>
                    <a:lnTo>
                      <a:pt x="64" y="128"/>
                    </a:lnTo>
                    <a:lnTo>
                      <a:pt x="48" y="126"/>
                    </a:lnTo>
                    <a:lnTo>
                      <a:pt x="32" y="119"/>
                    </a:lnTo>
                    <a:lnTo>
                      <a:pt x="19" y="110"/>
                    </a:lnTo>
                    <a:lnTo>
                      <a:pt x="9" y="96"/>
                    </a:lnTo>
                    <a:lnTo>
                      <a:pt x="3" y="82"/>
                    </a:lnTo>
                    <a:lnTo>
                      <a:pt x="0" y="65"/>
                    </a:lnTo>
                    <a:lnTo>
                      <a:pt x="3" y="47"/>
                    </a:lnTo>
                    <a:lnTo>
                      <a:pt x="9" y="33"/>
                    </a:lnTo>
                    <a:lnTo>
                      <a:pt x="19" y="19"/>
                    </a:lnTo>
                    <a:lnTo>
                      <a:pt x="32" y="10"/>
                    </a:lnTo>
                    <a:lnTo>
                      <a:pt x="48" y="4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auto">
              <a:xfrm>
                <a:off x="1223" y="2027"/>
                <a:ext cx="26" cy="21"/>
              </a:xfrm>
              <a:custGeom>
                <a:avLst/>
                <a:gdLst>
                  <a:gd name="T0" fmla="*/ 230 w 294"/>
                  <a:gd name="T1" fmla="*/ 0 h 222"/>
                  <a:gd name="T2" fmla="*/ 247 w 294"/>
                  <a:gd name="T3" fmla="*/ 2 h 222"/>
                  <a:gd name="T4" fmla="*/ 262 w 294"/>
                  <a:gd name="T5" fmla="*/ 8 h 222"/>
                  <a:gd name="T6" fmla="*/ 275 w 294"/>
                  <a:gd name="T7" fmla="*/ 18 h 222"/>
                  <a:gd name="T8" fmla="*/ 286 w 294"/>
                  <a:gd name="T9" fmla="*/ 31 h 222"/>
                  <a:gd name="T10" fmla="*/ 292 w 294"/>
                  <a:gd name="T11" fmla="*/ 47 h 222"/>
                  <a:gd name="T12" fmla="*/ 294 w 294"/>
                  <a:gd name="T13" fmla="*/ 63 h 222"/>
                  <a:gd name="T14" fmla="*/ 292 w 294"/>
                  <a:gd name="T15" fmla="*/ 80 h 222"/>
                  <a:gd name="T16" fmla="*/ 286 w 294"/>
                  <a:gd name="T17" fmla="*/ 95 h 222"/>
                  <a:gd name="T18" fmla="*/ 276 w 294"/>
                  <a:gd name="T19" fmla="*/ 108 h 222"/>
                  <a:gd name="T20" fmla="*/ 263 w 294"/>
                  <a:gd name="T21" fmla="*/ 118 h 222"/>
                  <a:gd name="T22" fmla="*/ 96 w 294"/>
                  <a:gd name="T23" fmla="*/ 213 h 222"/>
                  <a:gd name="T24" fmla="*/ 80 w 294"/>
                  <a:gd name="T25" fmla="*/ 220 h 222"/>
                  <a:gd name="T26" fmla="*/ 64 w 294"/>
                  <a:gd name="T27" fmla="*/ 222 h 222"/>
                  <a:gd name="T28" fmla="*/ 48 w 294"/>
                  <a:gd name="T29" fmla="*/ 220 h 222"/>
                  <a:gd name="T30" fmla="*/ 32 w 294"/>
                  <a:gd name="T31" fmla="*/ 214 h 222"/>
                  <a:gd name="T32" fmla="*/ 19 w 294"/>
                  <a:gd name="T33" fmla="*/ 204 h 222"/>
                  <a:gd name="T34" fmla="*/ 8 w 294"/>
                  <a:gd name="T35" fmla="*/ 190 h 222"/>
                  <a:gd name="T36" fmla="*/ 2 w 294"/>
                  <a:gd name="T37" fmla="*/ 175 h 222"/>
                  <a:gd name="T38" fmla="*/ 0 w 294"/>
                  <a:gd name="T39" fmla="*/ 158 h 222"/>
                  <a:gd name="T40" fmla="*/ 2 w 294"/>
                  <a:gd name="T41" fmla="*/ 142 h 222"/>
                  <a:gd name="T42" fmla="*/ 8 w 294"/>
                  <a:gd name="T43" fmla="*/ 127 h 222"/>
                  <a:gd name="T44" fmla="*/ 19 w 294"/>
                  <a:gd name="T45" fmla="*/ 114 h 222"/>
                  <a:gd name="T46" fmla="*/ 31 w 294"/>
                  <a:gd name="T47" fmla="*/ 103 h 222"/>
                  <a:gd name="T48" fmla="*/ 198 w 294"/>
                  <a:gd name="T49" fmla="*/ 8 h 222"/>
                  <a:gd name="T50" fmla="*/ 215 w 294"/>
                  <a:gd name="T51" fmla="*/ 2 h 222"/>
                  <a:gd name="T52" fmla="*/ 230 w 294"/>
                  <a:gd name="T53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2">
                    <a:moveTo>
                      <a:pt x="230" y="0"/>
                    </a:moveTo>
                    <a:lnTo>
                      <a:pt x="247" y="2"/>
                    </a:lnTo>
                    <a:lnTo>
                      <a:pt x="262" y="8"/>
                    </a:lnTo>
                    <a:lnTo>
                      <a:pt x="275" y="18"/>
                    </a:lnTo>
                    <a:lnTo>
                      <a:pt x="286" y="31"/>
                    </a:lnTo>
                    <a:lnTo>
                      <a:pt x="292" y="47"/>
                    </a:lnTo>
                    <a:lnTo>
                      <a:pt x="294" y="63"/>
                    </a:lnTo>
                    <a:lnTo>
                      <a:pt x="292" y="80"/>
                    </a:lnTo>
                    <a:lnTo>
                      <a:pt x="286" y="95"/>
                    </a:lnTo>
                    <a:lnTo>
                      <a:pt x="276" y="108"/>
                    </a:lnTo>
                    <a:lnTo>
                      <a:pt x="263" y="118"/>
                    </a:lnTo>
                    <a:lnTo>
                      <a:pt x="96" y="213"/>
                    </a:lnTo>
                    <a:lnTo>
                      <a:pt x="80" y="220"/>
                    </a:lnTo>
                    <a:lnTo>
                      <a:pt x="64" y="222"/>
                    </a:lnTo>
                    <a:lnTo>
                      <a:pt x="48" y="220"/>
                    </a:lnTo>
                    <a:lnTo>
                      <a:pt x="32" y="214"/>
                    </a:lnTo>
                    <a:lnTo>
                      <a:pt x="19" y="204"/>
                    </a:lnTo>
                    <a:lnTo>
                      <a:pt x="8" y="190"/>
                    </a:lnTo>
                    <a:lnTo>
                      <a:pt x="2" y="175"/>
                    </a:lnTo>
                    <a:lnTo>
                      <a:pt x="0" y="158"/>
                    </a:lnTo>
                    <a:lnTo>
                      <a:pt x="2" y="142"/>
                    </a:lnTo>
                    <a:lnTo>
                      <a:pt x="8" y="127"/>
                    </a:lnTo>
                    <a:lnTo>
                      <a:pt x="19" y="114"/>
                    </a:lnTo>
                    <a:lnTo>
                      <a:pt x="31" y="103"/>
                    </a:lnTo>
                    <a:lnTo>
                      <a:pt x="198" y="8"/>
                    </a:lnTo>
                    <a:lnTo>
                      <a:pt x="215" y="2"/>
                    </a:lnTo>
                    <a:lnTo>
                      <a:pt x="2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1181" y="1980"/>
                <a:ext cx="20" cy="26"/>
              </a:xfrm>
              <a:custGeom>
                <a:avLst/>
                <a:gdLst>
                  <a:gd name="T0" fmla="*/ 159 w 224"/>
                  <a:gd name="T1" fmla="*/ 0 h 292"/>
                  <a:gd name="T2" fmla="*/ 176 w 224"/>
                  <a:gd name="T3" fmla="*/ 2 h 292"/>
                  <a:gd name="T4" fmla="*/ 192 w 224"/>
                  <a:gd name="T5" fmla="*/ 9 h 292"/>
                  <a:gd name="T6" fmla="*/ 205 w 224"/>
                  <a:gd name="T7" fmla="*/ 19 h 292"/>
                  <a:gd name="T8" fmla="*/ 216 w 224"/>
                  <a:gd name="T9" fmla="*/ 32 h 292"/>
                  <a:gd name="T10" fmla="*/ 222 w 224"/>
                  <a:gd name="T11" fmla="*/ 48 h 292"/>
                  <a:gd name="T12" fmla="*/ 224 w 224"/>
                  <a:gd name="T13" fmla="*/ 63 h 292"/>
                  <a:gd name="T14" fmla="*/ 222 w 224"/>
                  <a:gd name="T15" fmla="*/ 80 h 292"/>
                  <a:gd name="T16" fmla="*/ 216 w 224"/>
                  <a:gd name="T17" fmla="*/ 95 h 292"/>
                  <a:gd name="T18" fmla="*/ 119 w 224"/>
                  <a:gd name="T19" fmla="*/ 261 h 292"/>
                  <a:gd name="T20" fmla="*/ 109 w 224"/>
                  <a:gd name="T21" fmla="*/ 274 h 292"/>
                  <a:gd name="T22" fmla="*/ 95 w 224"/>
                  <a:gd name="T23" fmla="*/ 285 h 292"/>
                  <a:gd name="T24" fmla="*/ 81 w 224"/>
                  <a:gd name="T25" fmla="*/ 290 h 292"/>
                  <a:gd name="T26" fmla="*/ 64 w 224"/>
                  <a:gd name="T27" fmla="*/ 292 h 292"/>
                  <a:gd name="T28" fmla="*/ 48 w 224"/>
                  <a:gd name="T29" fmla="*/ 290 h 292"/>
                  <a:gd name="T30" fmla="*/ 32 w 224"/>
                  <a:gd name="T31" fmla="*/ 284 h 292"/>
                  <a:gd name="T32" fmla="*/ 18 w 224"/>
                  <a:gd name="T33" fmla="*/ 273 h 292"/>
                  <a:gd name="T34" fmla="*/ 8 w 224"/>
                  <a:gd name="T35" fmla="*/ 261 h 292"/>
                  <a:gd name="T36" fmla="*/ 2 w 224"/>
                  <a:gd name="T37" fmla="*/ 245 h 292"/>
                  <a:gd name="T38" fmla="*/ 0 w 224"/>
                  <a:gd name="T39" fmla="*/ 230 h 292"/>
                  <a:gd name="T40" fmla="*/ 2 w 224"/>
                  <a:gd name="T41" fmla="*/ 213 h 292"/>
                  <a:gd name="T42" fmla="*/ 8 w 224"/>
                  <a:gd name="T43" fmla="*/ 197 h 292"/>
                  <a:gd name="T44" fmla="*/ 105 w 224"/>
                  <a:gd name="T45" fmla="*/ 32 h 292"/>
                  <a:gd name="T46" fmla="*/ 115 w 224"/>
                  <a:gd name="T47" fmla="*/ 18 h 292"/>
                  <a:gd name="T48" fmla="*/ 129 w 224"/>
                  <a:gd name="T49" fmla="*/ 8 h 292"/>
                  <a:gd name="T50" fmla="*/ 144 w 224"/>
                  <a:gd name="T51" fmla="*/ 2 h 292"/>
                  <a:gd name="T52" fmla="*/ 159 w 224"/>
                  <a:gd name="T53" fmla="*/ 0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4" h="292">
                    <a:moveTo>
                      <a:pt x="159" y="0"/>
                    </a:moveTo>
                    <a:lnTo>
                      <a:pt x="176" y="2"/>
                    </a:lnTo>
                    <a:lnTo>
                      <a:pt x="192" y="9"/>
                    </a:lnTo>
                    <a:lnTo>
                      <a:pt x="205" y="19"/>
                    </a:lnTo>
                    <a:lnTo>
                      <a:pt x="216" y="32"/>
                    </a:lnTo>
                    <a:lnTo>
                      <a:pt x="222" y="48"/>
                    </a:lnTo>
                    <a:lnTo>
                      <a:pt x="224" y="63"/>
                    </a:lnTo>
                    <a:lnTo>
                      <a:pt x="222" y="80"/>
                    </a:lnTo>
                    <a:lnTo>
                      <a:pt x="216" y="95"/>
                    </a:lnTo>
                    <a:lnTo>
                      <a:pt x="119" y="261"/>
                    </a:lnTo>
                    <a:lnTo>
                      <a:pt x="109" y="274"/>
                    </a:lnTo>
                    <a:lnTo>
                      <a:pt x="95" y="285"/>
                    </a:lnTo>
                    <a:lnTo>
                      <a:pt x="81" y="290"/>
                    </a:lnTo>
                    <a:lnTo>
                      <a:pt x="64" y="292"/>
                    </a:lnTo>
                    <a:lnTo>
                      <a:pt x="48" y="290"/>
                    </a:lnTo>
                    <a:lnTo>
                      <a:pt x="32" y="284"/>
                    </a:lnTo>
                    <a:lnTo>
                      <a:pt x="18" y="273"/>
                    </a:lnTo>
                    <a:lnTo>
                      <a:pt x="8" y="261"/>
                    </a:lnTo>
                    <a:lnTo>
                      <a:pt x="2" y="245"/>
                    </a:lnTo>
                    <a:lnTo>
                      <a:pt x="0" y="230"/>
                    </a:lnTo>
                    <a:lnTo>
                      <a:pt x="2" y="213"/>
                    </a:lnTo>
                    <a:lnTo>
                      <a:pt x="8" y="197"/>
                    </a:lnTo>
                    <a:lnTo>
                      <a:pt x="105" y="32"/>
                    </a:lnTo>
                    <a:lnTo>
                      <a:pt x="115" y="18"/>
                    </a:lnTo>
                    <a:lnTo>
                      <a:pt x="129" y="8"/>
                    </a:lnTo>
                    <a:lnTo>
                      <a:pt x="144" y="2"/>
                    </a:lnTo>
                    <a:lnTo>
                      <a:pt x="15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1116" y="2050"/>
                <a:ext cx="28" cy="90"/>
              </a:xfrm>
              <a:custGeom>
                <a:avLst/>
                <a:gdLst>
                  <a:gd name="T0" fmla="*/ 154 w 308"/>
                  <a:gd name="T1" fmla="*/ 0 h 991"/>
                  <a:gd name="T2" fmla="*/ 186 w 308"/>
                  <a:gd name="T3" fmla="*/ 2 h 991"/>
                  <a:gd name="T4" fmla="*/ 213 w 308"/>
                  <a:gd name="T5" fmla="*/ 8 h 991"/>
                  <a:gd name="T6" fmla="*/ 238 w 308"/>
                  <a:gd name="T7" fmla="*/ 17 h 991"/>
                  <a:gd name="T8" fmla="*/ 259 w 308"/>
                  <a:gd name="T9" fmla="*/ 30 h 991"/>
                  <a:gd name="T10" fmla="*/ 277 w 308"/>
                  <a:gd name="T11" fmla="*/ 47 h 991"/>
                  <a:gd name="T12" fmla="*/ 291 w 308"/>
                  <a:gd name="T13" fmla="*/ 67 h 991"/>
                  <a:gd name="T14" fmla="*/ 301 w 308"/>
                  <a:gd name="T15" fmla="*/ 91 h 991"/>
                  <a:gd name="T16" fmla="*/ 306 w 308"/>
                  <a:gd name="T17" fmla="*/ 119 h 991"/>
                  <a:gd name="T18" fmla="*/ 308 w 308"/>
                  <a:gd name="T19" fmla="*/ 150 h 991"/>
                  <a:gd name="T20" fmla="*/ 308 w 308"/>
                  <a:gd name="T21" fmla="*/ 375 h 991"/>
                  <a:gd name="T22" fmla="*/ 307 w 308"/>
                  <a:gd name="T23" fmla="*/ 405 h 991"/>
                  <a:gd name="T24" fmla="*/ 304 w 308"/>
                  <a:gd name="T25" fmla="*/ 435 h 991"/>
                  <a:gd name="T26" fmla="*/ 301 w 308"/>
                  <a:gd name="T27" fmla="*/ 466 h 991"/>
                  <a:gd name="T28" fmla="*/ 240 w 308"/>
                  <a:gd name="T29" fmla="*/ 920 h 991"/>
                  <a:gd name="T30" fmla="*/ 236 w 308"/>
                  <a:gd name="T31" fmla="*/ 942 h 991"/>
                  <a:gd name="T32" fmla="*/ 229 w 308"/>
                  <a:gd name="T33" fmla="*/ 959 h 991"/>
                  <a:gd name="T34" fmla="*/ 219 w 308"/>
                  <a:gd name="T35" fmla="*/ 972 h 991"/>
                  <a:gd name="T36" fmla="*/ 207 w 308"/>
                  <a:gd name="T37" fmla="*/ 981 h 991"/>
                  <a:gd name="T38" fmla="*/ 192 w 308"/>
                  <a:gd name="T39" fmla="*/ 987 h 991"/>
                  <a:gd name="T40" fmla="*/ 174 w 308"/>
                  <a:gd name="T41" fmla="*/ 990 h 991"/>
                  <a:gd name="T42" fmla="*/ 154 w 308"/>
                  <a:gd name="T43" fmla="*/ 991 h 991"/>
                  <a:gd name="T44" fmla="*/ 135 w 308"/>
                  <a:gd name="T45" fmla="*/ 990 h 991"/>
                  <a:gd name="T46" fmla="*/ 117 w 308"/>
                  <a:gd name="T47" fmla="*/ 987 h 991"/>
                  <a:gd name="T48" fmla="*/ 102 w 308"/>
                  <a:gd name="T49" fmla="*/ 981 h 991"/>
                  <a:gd name="T50" fmla="*/ 90 w 308"/>
                  <a:gd name="T51" fmla="*/ 972 h 991"/>
                  <a:gd name="T52" fmla="*/ 80 w 308"/>
                  <a:gd name="T53" fmla="*/ 959 h 991"/>
                  <a:gd name="T54" fmla="*/ 73 w 308"/>
                  <a:gd name="T55" fmla="*/ 942 h 991"/>
                  <a:gd name="T56" fmla="*/ 69 w 308"/>
                  <a:gd name="T57" fmla="*/ 920 h 991"/>
                  <a:gd name="T58" fmla="*/ 8 w 308"/>
                  <a:gd name="T59" fmla="*/ 466 h 991"/>
                  <a:gd name="T60" fmla="*/ 5 w 308"/>
                  <a:gd name="T61" fmla="*/ 435 h 991"/>
                  <a:gd name="T62" fmla="*/ 2 w 308"/>
                  <a:gd name="T63" fmla="*/ 405 h 991"/>
                  <a:gd name="T64" fmla="*/ 0 w 308"/>
                  <a:gd name="T65" fmla="*/ 375 h 991"/>
                  <a:gd name="T66" fmla="*/ 0 w 308"/>
                  <a:gd name="T67" fmla="*/ 150 h 991"/>
                  <a:gd name="T68" fmla="*/ 3 w 308"/>
                  <a:gd name="T69" fmla="*/ 119 h 991"/>
                  <a:gd name="T70" fmla="*/ 8 w 308"/>
                  <a:gd name="T71" fmla="*/ 91 h 991"/>
                  <a:gd name="T72" fmla="*/ 18 w 308"/>
                  <a:gd name="T73" fmla="*/ 67 h 991"/>
                  <a:gd name="T74" fmla="*/ 32 w 308"/>
                  <a:gd name="T75" fmla="*/ 47 h 991"/>
                  <a:gd name="T76" fmla="*/ 50 w 308"/>
                  <a:gd name="T77" fmla="*/ 30 h 991"/>
                  <a:gd name="T78" fmla="*/ 71 w 308"/>
                  <a:gd name="T79" fmla="*/ 17 h 991"/>
                  <a:gd name="T80" fmla="*/ 96 w 308"/>
                  <a:gd name="T81" fmla="*/ 8 h 991"/>
                  <a:gd name="T82" fmla="*/ 123 w 308"/>
                  <a:gd name="T83" fmla="*/ 2 h 991"/>
                  <a:gd name="T84" fmla="*/ 154 w 308"/>
                  <a:gd name="T85" fmla="*/ 0 h 9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8" h="991">
                    <a:moveTo>
                      <a:pt x="154" y="0"/>
                    </a:moveTo>
                    <a:lnTo>
                      <a:pt x="186" y="2"/>
                    </a:lnTo>
                    <a:lnTo>
                      <a:pt x="213" y="8"/>
                    </a:lnTo>
                    <a:lnTo>
                      <a:pt x="238" y="17"/>
                    </a:lnTo>
                    <a:lnTo>
                      <a:pt x="259" y="30"/>
                    </a:lnTo>
                    <a:lnTo>
                      <a:pt x="277" y="47"/>
                    </a:lnTo>
                    <a:lnTo>
                      <a:pt x="291" y="67"/>
                    </a:lnTo>
                    <a:lnTo>
                      <a:pt x="301" y="91"/>
                    </a:lnTo>
                    <a:lnTo>
                      <a:pt x="306" y="119"/>
                    </a:lnTo>
                    <a:lnTo>
                      <a:pt x="308" y="150"/>
                    </a:lnTo>
                    <a:lnTo>
                      <a:pt x="308" y="375"/>
                    </a:lnTo>
                    <a:lnTo>
                      <a:pt x="307" y="405"/>
                    </a:lnTo>
                    <a:lnTo>
                      <a:pt x="304" y="435"/>
                    </a:lnTo>
                    <a:lnTo>
                      <a:pt x="301" y="466"/>
                    </a:lnTo>
                    <a:lnTo>
                      <a:pt x="240" y="920"/>
                    </a:lnTo>
                    <a:lnTo>
                      <a:pt x="236" y="942"/>
                    </a:lnTo>
                    <a:lnTo>
                      <a:pt x="229" y="959"/>
                    </a:lnTo>
                    <a:lnTo>
                      <a:pt x="219" y="972"/>
                    </a:lnTo>
                    <a:lnTo>
                      <a:pt x="207" y="981"/>
                    </a:lnTo>
                    <a:lnTo>
                      <a:pt x="192" y="987"/>
                    </a:lnTo>
                    <a:lnTo>
                      <a:pt x="174" y="990"/>
                    </a:lnTo>
                    <a:lnTo>
                      <a:pt x="154" y="991"/>
                    </a:lnTo>
                    <a:lnTo>
                      <a:pt x="135" y="990"/>
                    </a:lnTo>
                    <a:lnTo>
                      <a:pt x="117" y="987"/>
                    </a:lnTo>
                    <a:lnTo>
                      <a:pt x="102" y="981"/>
                    </a:lnTo>
                    <a:lnTo>
                      <a:pt x="90" y="972"/>
                    </a:lnTo>
                    <a:lnTo>
                      <a:pt x="80" y="959"/>
                    </a:lnTo>
                    <a:lnTo>
                      <a:pt x="73" y="942"/>
                    </a:lnTo>
                    <a:lnTo>
                      <a:pt x="69" y="920"/>
                    </a:lnTo>
                    <a:lnTo>
                      <a:pt x="8" y="466"/>
                    </a:lnTo>
                    <a:lnTo>
                      <a:pt x="5" y="435"/>
                    </a:lnTo>
                    <a:lnTo>
                      <a:pt x="2" y="405"/>
                    </a:lnTo>
                    <a:lnTo>
                      <a:pt x="0" y="375"/>
                    </a:lnTo>
                    <a:lnTo>
                      <a:pt x="0" y="150"/>
                    </a:lnTo>
                    <a:lnTo>
                      <a:pt x="3" y="119"/>
                    </a:lnTo>
                    <a:lnTo>
                      <a:pt x="8" y="91"/>
                    </a:lnTo>
                    <a:lnTo>
                      <a:pt x="18" y="67"/>
                    </a:lnTo>
                    <a:lnTo>
                      <a:pt x="32" y="47"/>
                    </a:lnTo>
                    <a:lnTo>
                      <a:pt x="50" y="30"/>
                    </a:lnTo>
                    <a:lnTo>
                      <a:pt x="71" y="17"/>
                    </a:lnTo>
                    <a:lnTo>
                      <a:pt x="96" y="8"/>
                    </a:lnTo>
                    <a:lnTo>
                      <a:pt x="123" y="2"/>
                    </a:lnTo>
                    <a:lnTo>
                      <a:pt x="15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auto">
              <a:xfrm>
                <a:off x="1115" y="2151"/>
                <a:ext cx="30" cy="29"/>
              </a:xfrm>
              <a:custGeom>
                <a:avLst/>
                <a:gdLst>
                  <a:gd name="T0" fmla="*/ 160 w 321"/>
                  <a:gd name="T1" fmla="*/ 0 h 319"/>
                  <a:gd name="T2" fmla="*/ 193 w 321"/>
                  <a:gd name="T3" fmla="*/ 4 h 319"/>
                  <a:gd name="T4" fmla="*/ 222 w 321"/>
                  <a:gd name="T5" fmla="*/ 14 h 319"/>
                  <a:gd name="T6" fmla="*/ 250 w 321"/>
                  <a:gd name="T7" fmla="*/ 28 h 319"/>
                  <a:gd name="T8" fmla="*/ 274 w 321"/>
                  <a:gd name="T9" fmla="*/ 47 h 319"/>
                  <a:gd name="T10" fmla="*/ 294 w 321"/>
                  <a:gd name="T11" fmla="*/ 71 h 319"/>
                  <a:gd name="T12" fmla="*/ 308 w 321"/>
                  <a:gd name="T13" fmla="*/ 98 h 319"/>
                  <a:gd name="T14" fmla="*/ 318 w 321"/>
                  <a:gd name="T15" fmla="*/ 128 h 319"/>
                  <a:gd name="T16" fmla="*/ 321 w 321"/>
                  <a:gd name="T17" fmla="*/ 159 h 319"/>
                  <a:gd name="T18" fmla="*/ 318 w 321"/>
                  <a:gd name="T19" fmla="*/ 192 h 319"/>
                  <a:gd name="T20" fmla="*/ 308 w 321"/>
                  <a:gd name="T21" fmla="*/ 222 h 319"/>
                  <a:gd name="T22" fmla="*/ 294 w 321"/>
                  <a:gd name="T23" fmla="*/ 249 h 319"/>
                  <a:gd name="T24" fmla="*/ 274 w 321"/>
                  <a:gd name="T25" fmla="*/ 272 h 319"/>
                  <a:gd name="T26" fmla="*/ 250 w 321"/>
                  <a:gd name="T27" fmla="*/ 291 h 319"/>
                  <a:gd name="T28" fmla="*/ 222 w 321"/>
                  <a:gd name="T29" fmla="*/ 306 h 319"/>
                  <a:gd name="T30" fmla="*/ 193 w 321"/>
                  <a:gd name="T31" fmla="*/ 315 h 319"/>
                  <a:gd name="T32" fmla="*/ 160 w 321"/>
                  <a:gd name="T33" fmla="*/ 319 h 319"/>
                  <a:gd name="T34" fmla="*/ 128 w 321"/>
                  <a:gd name="T35" fmla="*/ 315 h 319"/>
                  <a:gd name="T36" fmla="*/ 99 w 321"/>
                  <a:gd name="T37" fmla="*/ 306 h 319"/>
                  <a:gd name="T38" fmla="*/ 71 w 321"/>
                  <a:gd name="T39" fmla="*/ 291 h 319"/>
                  <a:gd name="T40" fmla="*/ 47 w 321"/>
                  <a:gd name="T41" fmla="*/ 272 h 319"/>
                  <a:gd name="T42" fmla="*/ 27 w 321"/>
                  <a:gd name="T43" fmla="*/ 249 h 319"/>
                  <a:gd name="T44" fmla="*/ 13 w 321"/>
                  <a:gd name="T45" fmla="*/ 222 h 319"/>
                  <a:gd name="T46" fmla="*/ 3 w 321"/>
                  <a:gd name="T47" fmla="*/ 192 h 319"/>
                  <a:gd name="T48" fmla="*/ 0 w 321"/>
                  <a:gd name="T49" fmla="*/ 159 h 319"/>
                  <a:gd name="T50" fmla="*/ 3 w 321"/>
                  <a:gd name="T51" fmla="*/ 128 h 319"/>
                  <a:gd name="T52" fmla="*/ 13 w 321"/>
                  <a:gd name="T53" fmla="*/ 98 h 319"/>
                  <a:gd name="T54" fmla="*/ 27 w 321"/>
                  <a:gd name="T55" fmla="*/ 71 h 319"/>
                  <a:gd name="T56" fmla="*/ 47 w 321"/>
                  <a:gd name="T57" fmla="*/ 47 h 319"/>
                  <a:gd name="T58" fmla="*/ 71 w 321"/>
                  <a:gd name="T59" fmla="*/ 28 h 319"/>
                  <a:gd name="T60" fmla="*/ 99 w 321"/>
                  <a:gd name="T61" fmla="*/ 14 h 319"/>
                  <a:gd name="T62" fmla="*/ 128 w 321"/>
                  <a:gd name="T63" fmla="*/ 4 h 319"/>
                  <a:gd name="T64" fmla="*/ 160 w 321"/>
                  <a:gd name="T65" fmla="*/ 0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21" h="319">
                    <a:moveTo>
                      <a:pt x="160" y="0"/>
                    </a:moveTo>
                    <a:lnTo>
                      <a:pt x="193" y="4"/>
                    </a:lnTo>
                    <a:lnTo>
                      <a:pt x="222" y="14"/>
                    </a:lnTo>
                    <a:lnTo>
                      <a:pt x="250" y="28"/>
                    </a:lnTo>
                    <a:lnTo>
                      <a:pt x="274" y="47"/>
                    </a:lnTo>
                    <a:lnTo>
                      <a:pt x="294" y="71"/>
                    </a:lnTo>
                    <a:lnTo>
                      <a:pt x="308" y="98"/>
                    </a:lnTo>
                    <a:lnTo>
                      <a:pt x="318" y="128"/>
                    </a:lnTo>
                    <a:lnTo>
                      <a:pt x="321" y="159"/>
                    </a:lnTo>
                    <a:lnTo>
                      <a:pt x="318" y="192"/>
                    </a:lnTo>
                    <a:lnTo>
                      <a:pt x="308" y="222"/>
                    </a:lnTo>
                    <a:lnTo>
                      <a:pt x="294" y="249"/>
                    </a:lnTo>
                    <a:lnTo>
                      <a:pt x="274" y="272"/>
                    </a:lnTo>
                    <a:lnTo>
                      <a:pt x="250" y="291"/>
                    </a:lnTo>
                    <a:lnTo>
                      <a:pt x="222" y="306"/>
                    </a:lnTo>
                    <a:lnTo>
                      <a:pt x="193" y="315"/>
                    </a:lnTo>
                    <a:lnTo>
                      <a:pt x="160" y="319"/>
                    </a:lnTo>
                    <a:lnTo>
                      <a:pt x="128" y="315"/>
                    </a:lnTo>
                    <a:lnTo>
                      <a:pt x="99" y="306"/>
                    </a:lnTo>
                    <a:lnTo>
                      <a:pt x="71" y="291"/>
                    </a:lnTo>
                    <a:lnTo>
                      <a:pt x="47" y="272"/>
                    </a:lnTo>
                    <a:lnTo>
                      <a:pt x="27" y="249"/>
                    </a:lnTo>
                    <a:lnTo>
                      <a:pt x="13" y="222"/>
                    </a:lnTo>
                    <a:lnTo>
                      <a:pt x="3" y="192"/>
                    </a:lnTo>
                    <a:lnTo>
                      <a:pt x="0" y="159"/>
                    </a:lnTo>
                    <a:lnTo>
                      <a:pt x="3" y="128"/>
                    </a:lnTo>
                    <a:lnTo>
                      <a:pt x="13" y="98"/>
                    </a:lnTo>
                    <a:lnTo>
                      <a:pt x="27" y="71"/>
                    </a:lnTo>
                    <a:lnTo>
                      <a:pt x="47" y="47"/>
                    </a:lnTo>
                    <a:lnTo>
                      <a:pt x="71" y="28"/>
                    </a:lnTo>
                    <a:lnTo>
                      <a:pt x="99" y="14"/>
                    </a:lnTo>
                    <a:lnTo>
                      <a:pt x="128" y="4"/>
                    </a:lnTo>
                    <a:lnTo>
                      <a:pt x="16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1" name="Oval 50"/>
          <p:cNvSpPr/>
          <p:nvPr/>
        </p:nvSpPr>
        <p:spPr>
          <a:xfrm>
            <a:off x="7442601" y="1106481"/>
            <a:ext cx="613011" cy="6265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38"/>
          <p:cNvGrpSpPr>
            <a:grpSpLocks noChangeAspect="1"/>
          </p:cNvGrpSpPr>
          <p:nvPr/>
        </p:nvGrpSpPr>
        <p:grpSpPr bwMode="auto">
          <a:xfrm>
            <a:off x="7633772" y="1246332"/>
            <a:ext cx="230667" cy="296012"/>
            <a:chOff x="3229" y="3652"/>
            <a:chExt cx="734" cy="730"/>
          </a:xfrm>
          <a:solidFill>
            <a:schemeClr val="bg1"/>
          </a:solidFill>
        </p:grpSpPr>
        <p:sp>
          <p:nvSpPr>
            <p:cNvPr id="53" name="Freeform 40"/>
            <p:cNvSpPr>
              <a:spLocks/>
            </p:cNvSpPr>
            <p:nvPr/>
          </p:nvSpPr>
          <p:spPr bwMode="auto">
            <a:xfrm>
              <a:off x="3229" y="4315"/>
              <a:ext cx="734" cy="67"/>
            </a:xfrm>
            <a:custGeom>
              <a:avLst/>
              <a:gdLst>
                <a:gd name="T0" fmla="*/ 167 w 3671"/>
                <a:gd name="T1" fmla="*/ 0 h 332"/>
                <a:gd name="T2" fmla="*/ 3503 w 3671"/>
                <a:gd name="T3" fmla="*/ 0 h 332"/>
                <a:gd name="T4" fmla="*/ 3537 w 3671"/>
                <a:gd name="T5" fmla="*/ 3 h 332"/>
                <a:gd name="T6" fmla="*/ 3568 w 3671"/>
                <a:gd name="T7" fmla="*/ 13 h 332"/>
                <a:gd name="T8" fmla="*/ 3597 w 3671"/>
                <a:gd name="T9" fmla="*/ 29 h 332"/>
                <a:gd name="T10" fmla="*/ 3621 w 3671"/>
                <a:gd name="T11" fmla="*/ 48 h 332"/>
                <a:gd name="T12" fmla="*/ 3642 w 3671"/>
                <a:gd name="T13" fmla="*/ 73 h 332"/>
                <a:gd name="T14" fmla="*/ 3657 w 3671"/>
                <a:gd name="T15" fmla="*/ 102 h 332"/>
                <a:gd name="T16" fmla="*/ 3667 w 3671"/>
                <a:gd name="T17" fmla="*/ 133 h 332"/>
                <a:gd name="T18" fmla="*/ 3671 w 3671"/>
                <a:gd name="T19" fmla="*/ 166 h 332"/>
                <a:gd name="T20" fmla="*/ 3667 w 3671"/>
                <a:gd name="T21" fmla="*/ 200 h 332"/>
                <a:gd name="T22" fmla="*/ 3657 w 3671"/>
                <a:gd name="T23" fmla="*/ 231 h 332"/>
                <a:gd name="T24" fmla="*/ 3642 w 3671"/>
                <a:gd name="T25" fmla="*/ 259 h 332"/>
                <a:gd name="T26" fmla="*/ 3621 w 3671"/>
                <a:gd name="T27" fmla="*/ 283 h 332"/>
                <a:gd name="T28" fmla="*/ 3597 w 3671"/>
                <a:gd name="T29" fmla="*/ 304 h 332"/>
                <a:gd name="T30" fmla="*/ 3568 w 3671"/>
                <a:gd name="T31" fmla="*/ 319 h 332"/>
                <a:gd name="T32" fmla="*/ 3537 w 3671"/>
                <a:gd name="T33" fmla="*/ 328 h 332"/>
                <a:gd name="T34" fmla="*/ 3503 w 3671"/>
                <a:gd name="T35" fmla="*/ 332 h 332"/>
                <a:gd name="T36" fmla="*/ 167 w 3671"/>
                <a:gd name="T37" fmla="*/ 332 h 332"/>
                <a:gd name="T38" fmla="*/ 134 w 3671"/>
                <a:gd name="T39" fmla="*/ 328 h 332"/>
                <a:gd name="T40" fmla="*/ 103 w 3671"/>
                <a:gd name="T41" fmla="*/ 319 h 332"/>
                <a:gd name="T42" fmla="*/ 74 w 3671"/>
                <a:gd name="T43" fmla="*/ 304 h 332"/>
                <a:gd name="T44" fmla="*/ 49 w 3671"/>
                <a:gd name="T45" fmla="*/ 283 h 332"/>
                <a:gd name="T46" fmla="*/ 29 w 3671"/>
                <a:gd name="T47" fmla="*/ 259 h 332"/>
                <a:gd name="T48" fmla="*/ 14 w 3671"/>
                <a:gd name="T49" fmla="*/ 231 h 332"/>
                <a:gd name="T50" fmla="*/ 3 w 3671"/>
                <a:gd name="T51" fmla="*/ 200 h 332"/>
                <a:gd name="T52" fmla="*/ 0 w 3671"/>
                <a:gd name="T53" fmla="*/ 166 h 332"/>
                <a:gd name="T54" fmla="*/ 3 w 3671"/>
                <a:gd name="T55" fmla="*/ 133 h 332"/>
                <a:gd name="T56" fmla="*/ 14 w 3671"/>
                <a:gd name="T57" fmla="*/ 102 h 332"/>
                <a:gd name="T58" fmla="*/ 29 w 3671"/>
                <a:gd name="T59" fmla="*/ 73 h 332"/>
                <a:gd name="T60" fmla="*/ 49 w 3671"/>
                <a:gd name="T61" fmla="*/ 48 h 332"/>
                <a:gd name="T62" fmla="*/ 74 w 3671"/>
                <a:gd name="T63" fmla="*/ 29 h 332"/>
                <a:gd name="T64" fmla="*/ 103 w 3671"/>
                <a:gd name="T65" fmla="*/ 13 h 332"/>
                <a:gd name="T66" fmla="*/ 134 w 3671"/>
                <a:gd name="T67" fmla="*/ 3 h 332"/>
                <a:gd name="T68" fmla="*/ 167 w 3671"/>
                <a:gd name="T69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671" h="332">
                  <a:moveTo>
                    <a:pt x="167" y="0"/>
                  </a:moveTo>
                  <a:lnTo>
                    <a:pt x="3503" y="0"/>
                  </a:lnTo>
                  <a:lnTo>
                    <a:pt x="3537" y="3"/>
                  </a:lnTo>
                  <a:lnTo>
                    <a:pt x="3568" y="13"/>
                  </a:lnTo>
                  <a:lnTo>
                    <a:pt x="3597" y="29"/>
                  </a:lnTo>
                  <a:lnTo>
                    <a:pt x="3621" y="48"/>
                  </a:lnTo>
                  <a:lnTo>
                    <a:pt x="3642" y="73"/>
                  </a:lnTo>
                  <a:lnTo>
                    <a:pt x="3657" y="102"/>
                  </a:lnTo>
                  <a:lnTo>
                    <a:pt x="3667" y="133"/>
                  </a:lnTo>
                  <a:lnTo>
                    <a:pt x="3671" y="166"/>
                  </a:lnTo>
                  <a:lnTo>
                    <a:pt x="3667" y="200"/>
                  </a:lnTo>
                  <a:lnTo>
                    <a:pt x="3657" y="231"/>
                  </a:lnTo>
                  <a:lnTo>
                    <a:pt x="3642" y="259"/>
                  </a:lnTo>
                  <a:lnTo>
                    <a:pt x="3621" y="283"/>
                  </a:lnTo>
                  <a:lnTo>
                    <a:pt x="3597" y="304"/>
                  </a:lnTo>
                  <a:lnTo>
                    <a:pt x="3568" y="319"/>
                  </a:lnTo>
                  <a:lnTo>
                    <a:pt x="3537" y="328"/>
                  </a:lnTo>
                  <a:lnTo>
                    <a:pt x="3503" y="332"/>
                  </a:lnTo>
                  <a:lnTo>
                    <a:pt x="167" y="332"/>
                  </a:lnTo>
                  <a:lnTo>
                    <a:pt x="134" y="328"/>
                  </a:lnTo>
                  <a:lnTo>
                    <a:pt x="103" y="319"/>
                  </a:lnTo>
                  <a:lnTo>
                    <a:pt x="74" y="304"/>
                  </a:lnTo>
                  <a:lnTo>
                    <a:pt x="49" y="283"/>
                  </a:lnTo>
                  <a:lnTo>
                    <a:pt x="29" y="259"/>
                  </a:lnTo>
                  <a:lnTo>
                    <a:pt x="14" y="231"/>
                  </a:lnTo>
                  <a:lnTo>
                    <a:pt x="3" y="200"/>
                  </a:lnTo>
                  <a:lnTo>
                    <a:pt x="0" y="166"/>
                  </a:lnTo>
                  <a:lnTo>
                    <a:pt x="3" y="133"/>
                  </a:lnTo>
                  <a:lnTo>
                    <a:pt x="14" y="102"/>
                  </a:lnTo>
                  <a:lnTo>
                    <a:pt x="29" y="73"/>
                  </a:lnTo>
                  <a:lnTo>
                    <a:pt x="49" y="48"/>
                  </a:lnTo>
                  <a:lnTo>
                    <a:pt x="74" y="29"/>
                  </a:lnTo>
                  <a:lnTo>
                    <a:pt x="103" y="13"/>
                  </a:lnTo>
                  <a:lnTo>
                    <a:pt x="134" y="3"/>
                  </a:lnTo>
                  <a:lnTo>
                    <a:pt x="16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41"/>
            <p:cNvSpPr>
              <a:spLocks noEditPoints="1"/>
            </p:cNvSpPr>
            <p:nvPr/>
          </p:nvSpPr>
          <p:spPr bwMode="auto">
            <a:xfrm>
              <a:off x="3271" y="3897"/>
              <a:ext cx="650" cy="398"/>
            </a:xfrm>
            <a:custGeom>
              <a:avLst/>
              <a:gdLst>
                <a:gd name="T0" fmla="*/ 2210 w 3253"/>
                <a:gd name="T1" fmla="*/ 1658 h 1990"/>
                <a:gd name="T2" fmla="*/ 2710 w 3253"/>
                <a:gd name="T3" fmla="*/ 166 h 1990"/>
                <a:gd name="T4" fmla="*/ 1376 w 3253"/>
                <a:gd name="T5" fmla="*/ 166 h 1990"/>
                <a:gd name="T6" fmla="*/ 1876 w 3253"/>
                <a:gd name="T7" fmla="*/ 1658 h 1990"/>
                <a:gd name="T8" fmla="*/ 1376 w 3253"/>
                <a:gd name="T9" fmla="*/ 166 h 1990"/>
                <a:gd name="T10" fmla="*/ 542 w 3253"/>
                <a:gd name="T11" fmla="*/ 1658 h 1990"/>
                <a:gd name="T12" fmla="*/ 1042 w 3253"/>
                <a:gd name="T13" fmla="*/ 166 h 1990"/>
                <a:gd name="T14" fmla="*/ 167 w 3253"/>
                <a:gd name="T15" fmla="*/ 0 h 1990"/>
                <a:gd name="T16" fmla="*/ 3107 w 3253"/>
                <a:gd name="T17" fmla="*/ 3 h 1990"/>
                <a:gd name="T18" fmla="*/ 3144 w 3253"/>
                <a:gd name="T19" fmla="*/ 24 h 1990"/>
                <a:gd name="T20" fmla="*/ 3166 w 3253"/>
                <a:gd name="T21" fmla="*/ 61 h 1990"/>
                <a:gd name="T22" fmla="*/ 3166 w 3253"/>
                <a:gd name="T23" fmla="*/ 105 h 1990"/>
                <a:gd name="T24" fmla="*/ 3144 w 3253"/>
                <a:gd name="T25" fmla="*/ 141 h 1990"/>
                <a:gd name="T26" fmla="*/ 3107 w 3253"/>
                <a:gd name="T27" fmla="*/ 163 h 1990"/>
                <a:gd name="T28" fmla="*/ 3044 w 3253"/>
                <a:gd name="T29" fmla="*/ 166 h 1990"/>
                <a:gd name="T30" fmla="*/ 3085 w 3253"/>
                <a:gd name="T31" fmla="*/ 1658 h 1990"/>
                <a:gd name="T32" fmla="*/ 3150 w 3253"/>
                <a:gd name="T33" fmla="*/ 1672 h 1990"/>
                <a:gd name="T34" fmla="*/ 3203 w 3253"/>
                <a:gd name="T35" fmla="*/ 1707 h 1990"/>
                <a:gd name="T36" fmla="*/ 3239 w 3253"/>
                <a:gd name="T37" fmla="*/ 1760 h 1990"/>
                <a:gd name="T38" fmla="*/ 3253 w 3253"/>
                <a:gd name="T39" fmla="*/ 1824 h 1990"/>
                <a:gd name="T40" fmla="*/ 3239 w 3253"/>
                <a:gd name="T41" fmla="*/ 1888 h 1990"/>
                <a:gd name="T42" fmla="*/ 3203 w 3253"/>
                <a:gd name="T43" fmla="*/ 1941 h 1990"/>
                <a:gd name="T44" fmla="*/ 3150 w 3253"/>
                <a:gd name="T45" fmla="*/ 1977 h 1990"/>
                <a:gd name="T46" fmla="*/ 3085 w 3253"/>
                <a:gd name="T47" fmla="*/ 1990 h 1990"/>
                <a:gd name="T48" fmla="*/ 132 w 3253"/>
                <a:gd name="T49" fmla="*/ 1987 h 1990"/>
                <a:gd name="T50" fmla="*/ 74 w 3253"/>
                <a:gd name="T51" fmla="*/ 1962 h 1990"/>
                <a:gd name="T52" fmla="*/ 29 w 3253"/>
                <a:gd name="T53" fmla="*/ 1917 h 1990"/>
                <a:gd name="T54" fmla="*/ 3 w 3253"/>
                <a:gd name="T55" fmla="*/ 1857 h 1990"/>
                <a:gd name="T56" fmla="*/ 3 w 3253"/>
                <a:gd name="T57" fmla="*/ 1791 h 1990"/>
                <a:gd name="T58" fmla="*/ 29 w 3253"/>
                <a:gd name="T59" fmla="*/ 1731 h 1990"/>
                <a:gd name="T60" fmla="*/ 74 w 3253"/>
                <a:gd name="T61" fmla="*/ 1686 h 1990"/>
                <a:gd name="T62" fmla="*/ 132 w 3253"/>
                <a:gd name="T63" fmla="*/ 1661 h 1990"/>
                <a:gd name="T64" fmla="*/ 209 w 3253"/>
                <a:gd name="T65" fmla="*/ 1658 h 1990"/>
                <a:gd name="T66" fmla="*/ 167 w 3253"/>
                <a:gd name="T67" fmla="*/ 166 h 1990"/>
                <a:gd name="T68" fmla="*/ 124 w 3253"/>
                <a:gd name="T69" fmla="*/ 154 h 1990"/>
                <a:gd name="T70" fmla="*/ 94 w 3253"/>
                <a:gd name="T71" fmla="*/ 124 h 1990"/>
                <a:gd name="T72" fmla="*/ 83 w 3253"/>
                <a:gd name="T73" fmla="*/ 83 h 1990"/>
                <a:gd name="T74" fmla="*/ 94 w 3253"/>
                <a:gd name="T75" fmla="*/ 42 h 1990"/>
                <a:gd name="T76" fmla="*/ 124 w 3253"/>
                <a:gd name="T77" fmla="*/ 12 h 1990"/>
                <a:gd name="T78" fmla="*/ 167 w 3253"/>
                <a:gd name="T79" fmla="*/ 0 h 1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253" h="1990">
                  <a:moveTo>
                    <a:pt x="2210" y="166"/>
                  </a:moveTo>
                  <a:lnTo>
                    <a:pt x="2210" y="1658"/>
                  </a:lnTo>
                  <a:lnTo>
                    <a:pt x="2710" y="1658"/>
                  </a:lnTo>
                  <a:lnTo>
                    <a:pt x="2710" y="166"/>
                  </a:lnTo>
                  <a:lnTo>
                    <a:pt x="2210" y="166"/>
                  </a:lnTo>
                  <a:close/>
                  <a:moveTo>
                    <a:pt x="1376" y="166"/>
                  </a:moveTo>
                  <a:lnTo>
                    <a:pt x="1376" y="1658"/>
                  </a:lnTo>
                  <a:lnTo>
                    <a:pt x="1876" y="1658"/>
                  </a:lnTo>
                  <a:lnTo>
                    <a:pt x="1876" y="166"/>
                  </a:lnTo>
                  <a:lnTo>
                    <a:pt x="1376" y="166"/>
                  </a:lnTo>
                  <a:close/>
                  <a:moveTo>
                    <a:pt x="542" y="166"/>
                  </a:moveTo>
                  <a:lnTo>
                    <a:pt x="542" y="1658"/>
                  </a:lnTo>
                  <a:lnTo>
                    <a:pt x="1042" y="1658"/>
                  </a:lnTo>
                  <a:lnTo>
                    <a:pt x="1042" y="166"/>
                  </a:lnTo>
                  <a:lnTo>
                    <a:pt x="542" y="166"/>
                  </a:lnTo>
                  <a:close/>
                  <a:moveTo>
                    <a:pt x="167" y="0"/>
                  </a:moveTo>
                  <a:lnTo>
                    <a:pt x="3085" y="0"/>
                  </a:lnTo>
                  <a:lnTo>
                    <a:pt x="3107" y="3"/>
                  </a:lnTo>
                  <a:lnTo>
                    <a:pt x="3128" y="12"/>
                  </a:lnTo>
                  <a:lnTo>
                    <a:pt x="3144" y="24"/>
                  </a:lnTo>
                  <a:lnTo>
                    <a:pt x="3158" y="42"/>
                  </a:lnTo>
                  <a:lnTo>
                    <a:pt x="3166" y="61"/>
                  </a:lnTo>
                  <a:lnTo>
                    <a:pt x="3169" y="83"/>
                  </a:lnTo>
                  <a:lnTo>
                    <a:pt x="3166" y="105"/>
                  </a:lnTo>
                  <a:lnTo>
                    <a:pt x="3158" y="124"/>
                  </a:lnTo>
                  <a:lnTo>
                    <a:pt x="3144" y="141"/>
                  </a:lnTo>
                  <a:lnTo>
                    <a:pt x="3128" y="154"/>
                  </a:lnTo>
                  <a:lnTo>
                    <a:pt x="3107" y="163"/>
                  </a:lnTo>
                  <a:lnTo>
                    <a:pt x="3085" y="166"/>
                  </a:lnTo>
                  <a:lnTo>
                    <a:pt x="3044" y="166"/>
                  </a:lnTo>
                  <a:lnTo>
                    <a:pt x="3044" y="1658"/>
                  </a:lnTo>
                  <a:lnTo>
                    <a:pt x="3085" y="1658"/>
                  </a:lnTo>
                  <a:lnTo>
                    <a:pt x="3119" y="1661"/>
                  </a:lnTo>
                  <a:lnTo>
                    <a:pt x="3150" y="1672"/>
                  </a:lnTo>
                  <a:lnTo>
                    <a:pt x="3179" y="1686"/>
                  </a:lnTo>
                  <a:lnTo>
                    <a:pt x="3203" y="1707"/>
                  </a:lnTo>
                  <a:lnTo>
                    <a:pt x="3224" y="1731"/>
                  </a:lnTo>
                  <a:lnTo>
                    <a:pt x="3239" y="1760"/>
                  </a:lnTo>
                  <a:lnTo>
                    <a:pt x="3249" y="1791"/>
                  </a:lnTo>
                  <a:lnTo>
                    <a:pt x="3253" y="1824"/>
                  </a:lnTo>
                  <a:lnTo>
                    <a:pt x="3249" y="1857"/>
                  </a:lnTo>
                  <a:lnTo>
                    <a:pt x="3239" y="1888"/>
                  </a:lnTo>
                  <a:lnTo>
                    <a:pt x="3224" y="1917"/>
                  </a:lnTo>
                  <a:lnTo>
                    <a:pt x="3203" y="1941"/>
                  </a:lnTo>
                  <a:lnTo>
                    <a:pt x="3179" y="1962"/>
                  </a:lnTo>
                  <a:lnTo>
                    <a:pt x="3150" y="1977"/>
                  </a:lnTo>
                  <a:lnTo>
                    <a:pt x="3119" y="1987"/>
                  </a:lnTo>
                  <a:lnTo>
                    <a:pt x="3085" y="1990"/>
                  </a:lnTo>
                  <a:lnTo>
                    <a:pt x="167" y="1990"/>
                  </a:lnTo>
                  <a:lnTo>
                    <a:pt x="132" y="1987"/>
                  </a:lnTo>
                  <a:lnTo>
                    <a:pt x="101" y="1977"/>
                  </a:lnTo>
                  <a:lnTo>
                    <a:pt x="74" y="1962"/>
                  </a:lnTo>
                  <a:lnTo>
                    <a:pt x="48" y="1941"/>
                  </a:lnTo>
                  <a:lnTo>
                    <a:pt x="29" y="1917"/>
                  </a:lnTo>
                  <a:lnTo>
                    <a:pt x="12" y="1888"/>
                  </a:lnTo>
                  <a:lnTo>
                    <a:pt x="3" y="1857"/>
                  </a:lnTo>
                  <a:lnTo>
                    <a:pt x="0" y="1824"/>
                  </a:lnTo>
                  <a:lnTo>
                    <a:pt x="3" y="1791"/>
                  </a:lnTo>
                  <a:lnTo>
                    <a:pt x="12" y="1760"/>
                  </a:lnTo>
                  <a:lnTo>
                    <a:pt x="29" y="1731"/>
                  </a:lnTo>
                  <a:lnTo>
                    <a:pt x="48" y="1707"/>
                  </a:lnTo>
                  <a:lnTo>
                    <a:pt x="74" y="1686"/>
                  </a:lnTo>
                  <a:lnTo>
                    <a:pt x="101" y="1672"/>
                  </a:lnTo>
                  <a:lnTo>
                    <a:pt x="132" y="1661"/>
                  </a:lnTo>
                  <a:lnTo>
                    <a:pt x="167" y="1658"/>
                  </a:lnTo>
                  <a:lnTo>
                    <a:pt x="209" y="1658"/>
                  </a:lnTo>
                  <a:lnTo>
                    <a:pt x="209" y="166"/>
                  </a:lnTo>
                  <a:lnTo>
                    <a:pt x="167" y="166"/>
                  </a:lnTo>
                  <a:lnTo>
                    <a:pt x="144" y="163"/>
                  </a:lnTo>
                  <a:lnTo>
                    <a:pt x="124" y="154"/>
                  </a:lnTo>
                  <a:lnTo>
                    <a:pt x="108" y="141"/>
                  </a:lnTo>
                  <a:lnTo>
                    <a:pt x="94" y="124"/>
                  </a:lnTo>
                  <a:lnTo>
                    <a:pt x="86" y="105"/>
                  </a:lnTo>
                  <a:lnTo>
                    <a:pt x="83" y="83"/>
                  </a:lnTo>
                  <a:lnTo>
                    <a:pt x="86" y="61"/>
                  </a:lnTo>
                  <a:lnTo>
                    <a:pt x="94" y="42"/>
                  </a:lnTo>
                  <a:lnTo>
                    <a:pt x="108" y="24"/>
                  </a:lnTo>
                  <a:lnTo>
                    <a:pt x="124" y="12"/>
                  </a:lnTo>
                  <a:lnTo>
                    <a:pt x="144" y="3"/>
                  </a:lnTo>
                  <a:lnTo>
                    <a:pt x="16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42"/>
            <p:cNvSpPr>
              <a:spLocks/>
            </p:cNvSpPr>
            <p:nvPr/>
          </p:nvSpPr>
          <p:spPr bwMode="auto">
            <a:xfrm>
              <a:off x="3229" y="3652"/>
              <a:ext cx="734" cy="216"/>
            </a:xfrm>
            <a:custGeom>
              <a:avLst/>
              <a:gdLst>
                <a:gd name="T0" fmla="*/ 1850 w 3672"/>
                <a:gd name="T1" fmla="*/ 0 h 1077"/>
                <a:gd name="T2" fmla="*/ 1876 w 3672"/>
                <a:gd name="T3" fmla="*/ 5 h 1077"/>
                <a:gd name="T4" fmla="*/ 1904 w 3672"/>
                <a:gd name="T5" fmla="*/ 14 h 1077"/>
                <a:gd name="T6" fmla="*/ 3559 w 3672"/>
                <a:gd name="T7" fmla="*/ 754 h 1077"/>
                <a:gd name="T8" fmla="*/ 3585 w 3672"/>
                <a:gd name="T9" fmla="*/ 766 h 1077"/>
                <a:gd name="T10" fmla="*/ 3609 w 3672"/>
                <a:gd name="T11" fmla="*/ 783 h 1077"/>
                <a:gd name="T12" fmla="*/ 3631 w 3672"/>
                <a:gd name="T13" fmla="*/ 802 h 1077"/>
                <a:gd name="T14" fmla="*/ 3648 w 3672"/>
                <a:gd name="T15" fmla="*/ 826 h 1077"/>
                <a:gd name="T16" fmla="*/ 3661 w 3672"/>
                <a:gd name="T17" fmla="*/ 852 h 1077"/>
                <a:gd name="T18" fmla="*/ 3669 w 3672"/>
                <a:gd name="T19" fmla="*/ 881 h 1077"/>
                <a:gd name="T20" fmla="*/ 3672 w 3672"/>
                <a:gd name="T21" fmla="*/ 911 h 1077"/>
                <a:gd name="T22" fmla="*/ 3668 w 3672"/>
                <a:gd name="T23" fmla="*/ 944 h 1077"/>
                <a:gd name="T24" fmla="*/ 3659 w 3672"/>
                <a:gd name="T25" fmla="*/ 976 h 1077"/>
                <a:gd name="T26" fmla="*/ 3643 w 3672"/>
                <a:gd name="T27" fmla="*/ 1004 h 1077"/>
                <a:gd name="T28" fmla="*/ 3623 w 3672"/>
                <a:gd name="T29" fmla="*/ 1029 h 1077"/>
                <a:gd name="T30" fmla="*/ 3598 w 3672"/>
                <a:gd name="T31" fmla="*/ 1049 h 1077"/>
                <a:gd name="T32" fmla="*/ 3570 w 3672"/>
                <a:gd name="T33" fmla="*/ 1065 h 1077"/>
                <a:gd name="T34" fmla="*/ 3538 w 3672"/>
                <a:gd name="T35" fmla="*/ 1074 h 1077"/>
                <a:gd name="T36" fmla="*/ 3504 w 3672"/>
                <a:gd name="T37" fmla="*/ 1077 h 1077"/>
                <a:gd name="T38" fmla="*/ 167 w 3672"/>
                <a:gd name="T39" fmla="*/ 1077 h 1077"/>
                <a:gd name="T40" fmla="*/ 134 w 3672"/>
                <a:gd name="T41" fmla="*/ 1074 h 1077"/>
                <a:gd name="T42" fmla="*/ 103 w 3672"/>
                <a:gd name="T43" fmla="*/ 1065 h 1077"/>
                <a:gd name="T44" fmla="*/ 75 w 3672"/>
                <a:gd name="T45" fmla="*/ 1050 h 1077"/>
                <a:gd name="T46" fmla="*/ 51 w 3672"/>
                <a:gd name="T47" fmla="*/ 1030 h 1077"/>
                <a:gd name="T48" fmla="*/ 30 w 3672"/>
                <a:gd name="T49" fmla="*/ 1005 h 1077"/>
                <a:gd name="T50" fmla="*/ 14 w 3672"/>
                <a:gd name="T51" fmla="*/ 978 h 1077"/>
                <a:gd name="T52" fmla="*/ 4 w 3672"/>
                <a:gd name="T53" fmla="*/ 947 h 1077"/>
                <a:gd name="T54" fmla="*/ 0 w 3672"/>
                <a:gd name="T55" fmla="*/ 918 h 1077"/>
                <a:gd name="T56" fmla="*/ 2 w 3672"/>
                <a:gd name="T57" fmla="*/ 889 h 1077"/>
                <a:gd name="T58" fmla="*/ 8 w 3672"/>
                <a:gd name="T59" fmla="*/ 862 h 1077"/>
                <a:gd name="T60" fmla="*/ 18 w 3672"/>
                <a:gd name="T61" fmla="*/ 836 h 1077"/>
                <a:gd name="T62" fmla="*/ 32 w 3672"/>
                <a:gd name="T63" fmla="*/ 813 h 1077"/>
                <a:gd name="T64" fmla="*/ 52 w 3672"/>
                <a:gd name="T65" fmla="*/ 792 h 1077"/>
                <a:gd name="T66" fmla="*/ 74 w 3672"/>
                <a:gd name="T67" fmla="*/ 774 h 1077"/>
                <a:gd name="T68" fmla="*/ 99 w 3672"/>
                <a:gd name="T69" fmla="*/ 760 h 1077"/>
                <a:gd name="T70" fmla="*/ 1767 w 3672"/>
                <a:gd name="T71" fmla="*/ 14 h 1077"/>
                <a:gd name="T72" fmla="*/ 1793 w 3672"/>
                <a:gd name="T73" fmla="*/ 5 h 1077"/>
                <a:gd name="T74" fmla="*/ 1821 w 3672"/>
                <a:gd name="T75" fmla="*/ 0 h 1077"/>
                <a:gd name="T76" fmla="*/ 1850 w 3672"/>
                <a:gd name="T77" fmla="*/ 0 h 1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672" h="1077">
                  <a:moveTo>
                    <a:pt x="1850" y="0"/>
                  </a:moveTo>
                  <a:lnTo>
                    <a:pt x="1876" y="5"/>
                  </a:lnTo>
                  <a:lnTo>
                    <a:pt x="1904" y="14"/>
                  </a:lnTo>
                  <a:lnTo>
                    <a:pt x="3559" y="754"/>
                  </a:lnTo>
                  <a:lnTo>
                    <a:pt x="3585" y="766"/>
                  </a:lnTo>
                  <a:lnTo>
                    <a:pt x="3609" y="783"/>
                  </a:lnTo>
                  <a:lnTo>
                    <a:pt x="3631" y="802"/>
                  </a:lnTo>
                  <a:lnTo>
                    <a:pt x="3648" y="826"/>
                  </a:lnTo>
                  <a:lnTo>
                    <a:pt x="3661" y="852"/>
                  </a:lnTo>
                  <a:lnTo>
                    <a:pt x="3669" y="881"/>
                  </a:lnTo>
                  <a:lnTo>
                    <a:pt x="3672" y="911"/>
                  </a:lnTo>
                  <a:lnTo>
                    <a:pt x="3668" y="944"/>
                  </a:lnTo>
                  <a:lnTo>
                    <a:pt x="3659" y="976"/>
                  </a:lnTo>
                  <a:lnTo>
                    <a:pt x="3643" y="1004"/>
                  </a:lnTo>
                  <a:lnTo>
                    <a:pt x="3623" y="1029"/>
                  </a:lnTo>
                  <a:lnTo>
                    <a:pt x="3598" y="1049"/>
                  </a:lnTo>
                  <a:lnTo>
                    <a:pt x="3570" y="1065"/>
                  </a:lnTo>
                  <a:lnTo>
                    <a:pt x="3538" y="1074"/>
                  </a:lnTo>
                  <a:lnTo>
                    <a:pt x="3504" y="1077"/>
                  </a:lnTo>
                  <a:lnTo>
                    <a:pt x="167" y="1077"/>
                  </a:lnTo>
                  <a:lnTo>
                    <a:pt x="134" y="1074"/>
                  </a:lnTo>
                  <a:lnTo>
                    <a:pt x="103" y="1065"/>
                  </a:lnTo>
                  <a:lnTo>
                    <a:pt x="75" y="1050"/>
                  </a:lnTo>
                  <a:lnTo>
                    <a:pt x="51" y="1030"/>
                  </a:lnTo>
                  <a:lnTo>
                    <a:pt x="30" y="1005"/>
                  </a:lnTo>
                  <a:lnTo>
                    <a:pt x="14" y="978"/>
                  </a:lnTo>
                  <a:lnTo>
                    <a:pt x="4" y="947"/>
                  </a:lnTo>
                  <a:lnTo>
                    <a:pt x="0" y="918"/>
                  </a:lnTo>
                  <a:lnTo>
                    <a:pt x="2" y="889"/>
                  </a:lnTo>
                  <a:lnTo>
                    <a:pt x="8" y="862"/>
                  </a:lnTo>
                  <a:lnTo>
                    <a:pt x="18" y="836"/>
                  </a:lnTo>
                  <a:lnTo>
                    <a:pt x="32" y="813"/>
                  </a:lnTo>
                  <a:lnTo>
                    <a:pt x="52" y="792"/>
                  </a:lnTo>
                  <a:lnTo>
                    <a:pt x="74" y="774"/>
                  </a:lnTo>
                  <a:lnTo>
                    <a:pt x="99" y="760"/>
                  </a:lnTo>
                  <a:lnTo>
                    <a:pt x="1767" y="14"/>
                  </a:lnTo>
                  <a:lnTo>
                    <a:pt x="1793" y="5"/>
                  </a:lnTo>
                  <a:lnTo>
                    <a:pt x="1821" y="0"/>
                  </a:lnTo>
                  <a:lnTo>
                    <a:pt x="18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" name="Oval 43"/>
          <p:cNvSpPr/>
          <p:nvPr/>
        </p:nvSpPr>
        <p:spPr>
          <a:xfrm>
            <a:off x="3394183" y="4419783"/>
            <a:ext cx="796817" cy="76067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25"/>
          <p:cNvGrpSpPr>
            <a:grpSpLocks noChangeAspect="1"/>
          </p:cNvGrpSpPr>
          <p:nvPr/>
        </p:nvGrpSpPr>
        <p:grpSpPr bwMode="auto">
          <a:xfrm>
            <a:off x="3585378" y="4590257"/>
            <a:ext cx="318214" cy="358209"/>
            <a:chOff x="5" y="1165"/>
            <a:chExt cx="2273" cy="1983"/>
          </a:xfrm>
          <a:solidFill>
            <a:schemeClr val="bg1"/>
          </a:solidFill>
        </p:grpSpPr>
        <p:sp>
          <p:nvSpPr>
            <p:cNvPr id="47" name="Freeform 28"/>
            <p:cNvSpPr>
              <a:spLocks noEditPoints="1"/>
            </p:cNvSpPr>
            <p:nvPr/>
          </p:nvSpPr>
          <p:spPr bwMode="auto">
            <a:xfrm>
              <a:off x="1076" y="1165"/>
              <a:ext cx="1202" cy="1201"/>
            </a:xfrm>
            <a:custGeom>
              <a:avLst/>
              <a:gdLst>
                <a:gd name="T0" fmla="*/ 1026 w 2403"/>
                <a:gd name="T1" fmla="*/ 296 h 2403"/>
                <a:gd name="T2" fmla="*/ 785 w 2403"/>
                <a:gd name="T3" fmla="*/ 379 h 2403"/>
                <a:gd name="T4" fmla="*/ 579 w 2403"/>
                <a:gd name="T5" fmla="*/ 521 h 2403"/>
                <a:gd name="T6" fmla="*/ 419 w 2403"/>
                <a:gd name="T7" fmla="*/ 712 h 2403"/>
                <a:gd name="T8" fmla="*/ 315 w 2403"/>
                <a:gd name="T9" fmla="*/ 942 h 2403"/>
                <a:gd name="T10" fmla="*/ 278 w 2403"/>
                <a:gd name="T11" fmla="*/ 1203 h 2403"/>
                <a:gd name="T12" fmla="*/ 315 w 2403"/>
                <a:gd name="T13" fmla="*/ 1461 h 2403"/>
                <a:gd name="T14" fmla="*/ 419 w 2403"/>
                <a:gd name="T15" fmla="*/ 1691 h 2403"/>
                <a:gd name="T16" fmla="*/ 579 w 2403"/>
                <a:gd name="T17" fmla="*/ 1883 h 2403"/>
                <a:gd name="T18" fmla="*/ 785 w 2403"/>
                <a:gd name="T19" fmla="*/ 2026 h 2403"/>
                <a:gd name="T20" fmla="*/ 1026 w 2403"/>
                <a:gd name="T21" fmla="*/ 2107 h 2403"/>
                <a:gd name="T22" fmla="*/ 1291 w 2403"/>
                <a:gd name="T23" fmla="*/ 2120 h 2403"/>
                <a:gd name="T24" fmla="*/ 1542 w 2403"/>
                <a:gd name="T25" fmla="*/ 2061 h 2403"/>
                <a:gd name="T26" fmla="*/ 1760 w 2403"/>
                <a:gd name="T27" fmla="*/ 1937 h 2403"/>
                <a:gd name="T28" fmla="*/ 1936 w 2403"/>
                <a:gd name="T29" fmla="*/ 1760 h 2403"/>
                <a:gd name="T30" fmla="*/ 2060 w 2403"/>
                <a:gd name="T31" fmla="*/ 1541 h 2403"/>
                <a:gd name="T32" fmla="*/ 2121 w 2403"/>
                <a:gd name="T33" fmla="*/ 1291 h 2403"/>
                <a:gd name="T34" fmla="*/ 2108 w 2403"/>
                <a:gd name="T35" fmla="*/ 1026 h 2403"/>
                <a:gd name="T36" fmla="*/ 2026 w 2403"/>
                <a:gd name="T37" fmla="*/ 785 h 2403"/>
                <a:gd name="T38" fmla="*/ 1884 w 2403"/>
                <a:gd name="T39" fmla="*/ 580 h 2403"/>
                <a:gd name="T40" fmla="*/ 1692 w 2403"/>
                <a:gd name="T41" fmla="*/ 420 h 2403"/>
                <a:gd name="T42" fmla="*/ 1461 w 2403"/>
                <a:gd name="T43" fmla="*/ 316 h 2403"/>
                <a:gd name="T44" fmla="*/ 1201 w 2403"/>
                <a:gd name="T45" fmla="*/ 280 h 2403"/>
                <a:gd name="T46" fmla="*/ 1396 w 2403"/>
                <a:gd name="T47" fmla="*/ 17 h 2403"/>
                <a:gd name="T48" fmla="*/ 1669 w 2403"/>
                <a:gd name="T49" fmla="*/ 95 h 2403"/>
                <a:gd name="T50" fmla="*/ 1911 w 2403"/>
                <a:gd name="T51" fmla="*/ 233 h 2403"/>
                <a:gd name="T52" fmla="*/ 2114 w 2403"/>
                <a:gd name="T53" fmla="*/ 420 h 2403"/>
                <a:gd name="T54" fmla="*/ 2270 w 2403"/>
                <a:gd name="T55" fmla="*/ 650 h 2403"/>
                <a:gd name="T56" fmla="*/ 2369 w 2403"/>
                <a:gd name="T57" fmla="*/ 913 h 2403"/>
                <a:gd name="T58" fmla="*/ 2403 w 2403"/>
                <a:gd name="T59" fmla="*/ 1203 h 2403"/>
                <a:gd name="T60" fmla="*/ 2369 w 2403"/>
                <a:gd name="T61" fmla="*/ 1490 h 2403"/>
                <a:gd name="T62" fmla="*/ 2270 w 2403"/>
                <a:gd name="T63" fmla="*/ 1753 h 2403"/>
                <a:gd name="T64" fmla="*/ 2114 w 2403"/>
                <a:gd name="T65" fmla="*/ 1983 h 2403"/>
                <a:gd name="T66" fmla="*/ 1911 w 2403"/>
                <a:gd name="T67" fmla="*/ 2171 h 2403"/>
                <a:gd name="T68" fmla="*/ 1669 w 2403"/>
                <a:gd name="T69" fmla="*/ 2308 h 2403"/>
                <a:gd name="T70" fmla="*/ 1396 w 2403"/>
                <a:gd name="T71" fmla="*/ 2387 h 2403"/>
                <a:gd name="T72" fmla="*/ 1102 w 2403"/>
                <a:gd name="T73" fmla="*/ 2399 h 2403"/>
                <a:gd name="T74" fmla="*/ 821 w 2403"/>
                <a:gd name="T75" fmla="*/ 2341 h 2403"/>
                <a:gd name="T76" fmla="*/ 569 w 2403"/>
                <a:gd name="T77" fmla="*/ 2223 h 2403"/>
                <a:gd name="T78" fmla="*/ 351 w 2403"/>
                <a:gd name="T79" fmla="*/ 2051 h 2403"/>
                <a:gd name="T80" fmla="*/ 180 w 2403"/>
                <a:gd name="T81" fmla="*/ 1835 h 2403"/>
                <a:gd name="T82" fmla="*/ 60 w 2403"/>
                <a:gd name="T83" fmla="*/ 1581 h 2403"/>
                <a:gd name="T84" fmla="*/ 4 w 2403"/>
                <a:gd name="T85" fmla="*/ 1300 h 2403"/>
                <a:gd name="T86" fmla="*/ 15 w 2403"/>
                <a:gd name="T87" fmla="*/ 1007 h 2403"/>
                <a:gd name="T88" fmla="*/ 93 w 2403"/>
                <a:gd name="T89" fmla="*/ 734 h 2403"/>
                <a:gd name="T90" fmla="*/ 231 w 2403"/>
                <a:gd name="T91" fmla="*/ 492 h 2403"/>
                <a:gd name="T92" fmla="*/ 419 w 2403"/>
                <a:gd name="T93" fmla="*/ 290 h 2403"/>
                <a:gd name="T94" fmla="*/ 649 w 2403"/>
                <a:gd name="T95" fmla="*/ 135 h 2403"/>
                <a:gd name="T96" fmla="*/ 912 w 2403"/>
                <a:gd name="T97" fmla="*/ 36 h 2403"/>
                <a:gd name="T98" fmla="*/ 1201 w 2403"/>
                <a:gd name="T99" fmla="*/ 0 h 2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03" h="2403">
                  <a:moveTo>
                    <a:pt x="1201" y="280"/>
                  </a:moveTo>
                  <a:lnTo>
                    <a:pt x="1112" y="284"/>
                  </a:lnTo>
                  <a:lnTo>
                    <a:pt x="1026" y="296"/>
                  </a:lnTo>
                  <a:lnTo>
                    <a:pt x="942" y="316"/>
                  </a:lnTo>
                  <a:lnTo>
                    <a:pt x="861" y="343"/>
                  </a:lnTo>
                  <a:lnTo>
                    <a:pt x="785" y="379"/>
                  </a:lnTo>
                  <a:lnTo>
                    <a:pt x="711" y="420"/>
                  </a:lnTo>
                  <a:lnTo>
                    <a:pt x="643" y="467"/>
                  </a:lnTo>
                  <a:lnTo>
                    <a:pt x="579" y="521"/>
                  </a:lnTo>
                  <a:lnTo>
                    <a:pt x="519" y="580"/>
                  </a:lnTo>
                  <a:lnTo>
                    <a:pt x="467" y="643"/>
                  </a:lnTo>
                  <a:lnTo>
                    <a:pt x="419" y="712"/>
                  </a:lnTo>
                  <a:lnTo>
                    <a:pt x="377" y="785"/>
                  </a:lnTo>
                  <a:lnTo>
                    <a:pt x="343" y="862"/>
                  </a:lnTo>
                  <a:lnTo>
                    <a:pt x="315" y="942"/>
                  </a:lnTo>
                  <a:lnTo>
                    <a:pt x="295" y="1026"/>
                  </a:lnTo>
                  <a:lnTo>
                    <a:pt x="282" y="1113"/>
                  </a:lnTo>
                  <a:lnTo>
                    <a:pt x="278" y="1203"/>
                  </a:lnTo>
                  <a:lnTo>
                    <a:pt x="282" y="1291"/>
                  </a:lnTo>
                  <a:lnTo>
                    <a:pt x="295" y="1377"/>
                  </a:lnTo>
                  <a:lnTo>
                    <a:pt x="315" y="1461"/>
                  </a:lnTo>
                  <a:lnTo>
                    <a:pt x="343" y="1541"/>
                  </a:lnTo>
                  <a:lnTo>
                    <a:pt x="377" y="1618"/>
                  </a:lnTo>
                  <a:lnTo>
                    <a:pt x="419" y="1691"/>
                  </a:lnTo>
                  <a:lnTo>
                    <a:pt x="467" y="1760"/>
                  </a:lnTo>
                  <a:lnTo>
                    <a:pt x="519" y="1824"/>
                  </a:lnTo>
                  <a:lnTo>
                    <a:pt x="579" y="1883"/>
                  </a:lnTo>
                  <a:lnTo>
                    <a:pt x="643" y="1937"/>
                  </a:lnTo>
                  <a:lnTo>
                    <a:pt x="711" y="1985"/>
                  </a:lnTo>
                  <a:lnTo>
                    <a:pt x="785" y="2026"/>
                  </a:lnTo>
                  <a:lnTo>
                    <a:pt x="861" y="2061"/>
                  </a:lnTo>
                  <a:lnTo>
                    <a:pt x="942" y="2088"/>
                  </a:lnTo>
                  <a:lnTo>
                    <a:pt x="1026" y="2107"/>
                  </a:lnTo>
                  <a:lnTo>
                    <a:pt x="1112" y="2120"/>
                  </a:lnTo>
                  <a:lnTo>
                    <a:pt x="1201" y="2125"/>
                  </a:lnTo>
                  <a:lnTo>
                    <a:pt x="1291" y="2120"/>
                  </a:lnTo>
                  <a:lnTo>
                    <a:pt x="1376" y="2107"/>
                  </a:lnTo>
                  <a:lnTo>
                    <a:pt x="1461" y="2088"/>
                  </a:lnTo>
                  <a:lnTo>
                    <a:pt x="1542" y="2061"/>
                  </a:lnTo>
                  <a:lnTo>
                    <a:pt x="1618" y="2026"/>
                  </a:lnTo>
                  <a:lnTo>
                    <a:pt x="1692" y="1985"/>
                  </a:lnTo>
                  <a:lnTo>
                    <a:pt x="1760" y="1937"/>
                  </a:lnTo>
                  <a:lnTo>
                    <a:pt x="1824" y="1883"/>
                  </a:lnTo>
                  <a:lnTo>
                    <a:pt x="1884" y="1824"/>
                  </a:lnTo>
                  <a:lnTo>
                    <a:pt x="1936" y="1760"/>
                  </a:lnTo>
                  <a:lnTo>
                    <a:pt x="1984" y="1691"/>
                  </a:lnTo>
                  <a:lnTo>
                    <a:pt x="2026" y="1618"/>
                  </a:lnTo>
                  <a:lnTo>
                    <a:pt x="2060" y="1541"/>
                  </a:lnTo>
                  <a:lnTo>
                    <a:pt x="2088" y="1461"/>
                  </a:lnTo>
                  <a:lnTo>
                    <a:pt x="2108" y="1377"/>
                  </a:lnTo>
                  <a:lnTo>
                    <a:pt x="2121" y="1291"/>
                  </a:lnTo>
                  <a:lnTo>
                    <a:pt x="2125" y="1203"/>
                  </a:lnTo>
                  <a:lnTo>
                    <a:pt x="2121" y="1113"/>
                  </a:lnTo>
                  <a:lnTo>
                    <a:pt x="2108" y="1026"/>
                  </a:lnTo>
                  <a:lnTo>
                    <a:pt x="2088" y="942"/>
                  </a:lnTo>
                  <a:lnTo>
                    <a:pt x="2060" y="862"/>
                  </a:lnTo>
                  <a:lnTo>
                    <a:pt x="2026" y="785"/>
                  </a:lnTo>
                  <a:lnTo>
                    <a:pt x="1984" y="712"/>
                  </a:lnTo>
                  <a:lnTo>
                    <a:pt x="1936" y="643"/>
                  </a:lnTo>
                  <a:lnTo>
                    <a:pt x="1884" y="580"/>
                  </a:lnTo>
                  <a:lnTo>
                    <a:pt x="1824" y="521"/>
                  </a:lnTo>
                  <a:lnTo>
                    <a:pt x="1760" y="467"/>
                  </a:lnTo>
                  <a:lnTo>
                    <a:pt x="1692" y="420"/>
                  </a:lnTo>
                  <a:lnTo>
                    <a:pt x="1618" y="379"/>
                  </a:lnTo>
                  <a:lnTo>
                    <a:pt x="1542" y="343"/>
                  </a:lnTo>
                  <a:lnTo>
                    <a:pt x="1461" y="316"/>
                  </a:lnTo>
                  <a:lnTo>
                    <a:pt x="1376" y="296"/>
                  </a:lnTo>
                  <a:lnTo>
                    <a:pt x="1291" y="284"/>
                  </a:lnTo>
                  <a:lnTo>
                    <a:pt x="1201" y="280"/>
                  </a:lnTo>
                  <a:close/>
                  <a:moveTo>
                    <a:pt x="1201" y="0"/>
                  </a:moveTo>
                  <a:lnTo>
                    <a:pt x="1301" y="5"/>
                  </a:lnTo>
                  <a:lnTo>
                    <a:pt x="1396" y="17"/>
                  </a:lnTo>
                  <a:lnTo>
                    <a:pt x="1491" y="36"/>
                  </a:lnTo>
                  <a:lnTo>
                    <a:pt x="1582" y="62"/>
                  </a:lnTo>
                  <a:lnTo>
                    <a:pt x="1669" y="95"/>
                  </a:lnTo>
                  <a:lnTo>
                    <a:pt x="1754" y="135"/>
                  </a:lnTo>
                  <a:lnTo>
                    <a:pt x="1834" y="181"/>
                  </a:lnTo>
                  <a:lnTo>
                    <a:pt x="1911" y="233"/>
                  </a:lnTo>
                  <a:lnTo>
                    <a:pt x="1984" y="290"/>
                  </a:lnTo>
                  <a:lnTo>
                    <a:pt x="2052" y="353"/>
                  </a:lnTo>
                  <a:lnTo>
                    <a:pt x="2114" y="420"/>
                  </a:lnTo>
                  <a:lnTo>
                    <a:pt x="2172" y="492"/>
                  </a:lnTo>
                  <a:lnTo>
                    <a:pt x="2223" y="569"/>
                  </a:lnTo>
                  <a:lnTo>
                    <a:pt x="2270" y="650"/>
                  </a:lnTo>
                  <a:lnTo>
                    <a:pt x="2310" y="734"/>
                  </a:lnTo>
                  <a:lnTo>
                    <a:pt x="2343" y="823"/>
                  </a:lnTo>
                  <a:lnTo>
                    <a:pt x="2369" y="913"/>
                  </a:lnTo>
                  <a:lnTo>
                    <a:pt x="2388" y="1007"/>
                  </a:lnTo>
                  <a:lnTo>
                    <a:pt x="2399" y="1103"/>
                  </a:lnTo>
                  <a:lnTo>
                    <a:pt x="2403" y="1203"/>
                  </a:lnTo>
                  <a:lnTo>
                    <a:pt x="2399" y="1300"/>
                  </a:lnTo>
                  <a:lnTo>
                    <a:pt x="2388" y="1397"/>
                  </a:lnTo>
                  <a:lnTo>
                    <a:pt x="2369" y="1490"/>
                  </a:lnTo>
                  <a:lnTo>
                    <a:pt x="2343" y="1581"/>
                  </a:lnTo>
                  <a:lnTo>
                    <a:pt x="2310" y="1669"/>
                  </a:lnTo>
                  <a:lnTo>
                    <a:pt x="2270" y="1753"/>
                  </a:lnTo>
                  <a:lnTo>
                    <a:pt x="2223" y="1835"/>
                  </a:lnTo>
                  <a:lnTo>
                    <a:pt x="2172" y="1912"/>
                  </a:lnTo>
                  <a:lnTo>
                    <a:pt x="2114" y="1983"/>
                  </a:lnTo>
                  <a:lnTo>
                    <a:pt x="2052" y="2051"/>
                  </a:lnTo>
                  <a:lnTo>
                    <a:pt x="1984" y="2114"/>
                  </a:lnTo>
                  <a:lnTo>
                    <a:pt x="1911" y="2171"/>
                  </a:lnTo>
                  <a:lnTo>
                    <a:pt x="1834" y="2223"/>
                  </a:lnTo>
                  <a:lnTo>
                    <a:pt x="1754" y="2268"/>
                  </a:lnTo>
                  <a:lnTo>
                    <a:pt x="1669" y="2308"/>
                  </a:lnTo>
                  <a:lnTo>
                    <a:pt x="1582" y="2341"/>
                  </a:lnTo>
                  <a:lnTo>
                    <a:pt x="1491" y="2368"/>
                  </a:lnTo>
                  <a:lnTo>
                    <a:pt x="1396" y="2387"/>
                  </a:lnTo>
                  <a:lnTo>
                    <a:pt x="1301" y="2399"/>
                  </a:lnTo>
                  <a:lnTo>
                    <a:pt x="1201" y="2403"/>
                  </a:lnTo>
                  <a:lnTo>
                    <a:pt x="1102" y="2399"/>
                  </a:lnTo>
                  <a:lnTo>
                    <a:pt x="1007" y="2387"/>
                  </a:lnTo>
                  <a:lnTo>
                    <a:pt x="912" y="2368"/>
                  </a:lnTo>
                  <a:lnTo>
                    <a:pt x="821" y="2341"/>
                  </a:lnTo>
                  <a:lnTo>
                    <a:pt x="734" y="2308"/>
                  </a:lnTo>
                  <a:lnTo>
                    <a:pt x="649" y="2268"/>
                  </a:lnTo>
                  <a:lnTo>
                    <a:pt x="569" y="2223"/>
                  </a:lnTo>
                  <a:lnTo>
                    <a:pt x="492" y="2171"/>
                  </a:lnTo>
                  <a:lnTo>
                    <a:pt x="419" y="2114"/>
                  </a:lnTo>
                  <a:lnTo>
                    <a:pt x="351" y="2051"/>
                  </a:lnTo>
                  <a:lnTo>
                    <a:pt x="289" y="1983"/>
                  </a:lnTo>
                  <a:lnTo>
                    <a:pt x="231" y="1912"/>
                  </a:lnTo>
                  <a:lnTo>
                    <a:pt x="180" y="1835"/>
                  </a:lnTo>
                  <a:lnTo>
                    <a:pt x="133" y="1753"/>
                  </a:lnTo>
                  <a:lnTo>
                    <a:pt x="93" y="1669"/>
                  </a:lnTo>
                  <a:lnTo>
                    <a:pt x="60" y="1581"/>
                  </a:lnTo>
                  <a:lnTo>
                    <a:pt x="34" y="1490"/>
                  </a:lnTo>
                  <a:lnTo>
                    <a:pt x="15" y="1397"/>
                  </a:lnTo>
                  <a:lnTo>
                    <a:pt x="4" y="1300"/>
                  </a:lnTo>
                  <a:lnTo>
                    <a:pt x="0" y="1203"/>
                  </a:lnTo>
                  <a:lnTo>
                    <a:pt x="4" y="1103"/>
                  </a:lnTo>
                  <a:lnTo>
                    <a:pt x="15" y="1007"/>
                  </a:lnTo>
                  <a:lnTo>
                    <a:pt x="34" y="913"/>
                  </a:lnTo>
                  <a:lnTo>
                    <a:pt x="60" y="823"/>
                  </a:lnTo>
                  <a:lnTo>
                    <a:pt x="93" y="734"/>
                  </a:lnTo>
                  <a:lnTo>
                    <a:pt x="133" y="650"/>
                  </a:lnTo>
                  <a:lnTo>
                    <a:pt x="180" y="569"/>
                  </a:lnTo>
                  <a:lnTo>
                    <a:pt x="231" y="492"/>
                  </a:lnTo>
                  <a:lnTo>
                    <a:pt x="289" y="420"/>
                  </a:lnTo>
                  <a:lnTo>
                    <a:pt x="351" y="353"/>
                  </a:lnTo>
                  <a:lnTo>
                    <a:pt x="419" y="290"/>
                  </a:lnTo>
                  <a:lnTo>
                    <a:pt x="492" y="233"/>
                  </a:lnTo>
                  <a:lnTo>
                    <a:pt x="569" y="181"/>
                  </a:lnTo>
                  <a:lnTo>
                    <a:pt x="649" y="135"/>
                  </a:lnTo>
                  <a:lnTo>
                    <a:pt x="734" y="95"/>
                  </a:lnTo>
                  <a:lnTo>
                    <a:pt x="821" y="62"/>
                  </a:lnTo>
                  <a:lnTo>
                    <a:pt x="912" y="36"/>
                  </a:lnTo>
                  <a:lnTo>
                    <a:pt x="1007" y="17"/>
                  </a:lnTo>
                  <a:lnTo>
                    <a:pt x="1102" y="5"/>
                  </a:lnTo>
                  <a:lnTo>
                    <a:pt x="12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9"/>
            <p:cNvSpPr>
              <a:spLocks/>
            </p:cNvSpPr>
            <p:nvPr/>
          </p:nvSpPr>
          <p:spPr bwMode="auto">
            <a:xfrm>
              <a:off x="629" y="2423"/>
              <a:ext cx="1647" cy="725"/>
            </a:xfrm>
            <a:custGeom>
              <a:avLst/>
              <a:gdLst>
                <a:gd name="T0" fmla="*/ 1042 w 3293"/>
                <a:gd name="T1" fmla="*/ 18 h 1448"/>
                <a:gd name="T2" fmla="*/ 1294 w 3293"/>
                <a:gd name="T3" fmla="*/ 74 h 1448"/>
                <a:gd name="T4" fmla="*/ 1565 w 3293"/>
                <a:gd name="T5" fmla="*/ 150 h 1448"/>
                <a:gd name="T6" fmla="*/ 1817 w 3293"/>
                <a:gd name="T7" fmla="*/ 230 h 1448"/>
                <a:gd name="T8" fmla="*/ 2012 w 3293"/>
                <a:gd name="T9" fmla="*/ 292 h 1448"/>
                <a:gd name="T10" fmla="*/ 2119 w 3293"/>
                <a:gd name="T11" fmla="*/ 323 h 1448"/>
                <a:gd name="T12" fmla="*/ 2185 w 3293"/>
                <a:gd name="T13" fmla="*/ 389 h 1448"/>
                <a:gd name="T14" fmla="*/ 2194 w 3293"/>
                <a:gd name="T15" fmla="*/ 486 h 1448"/>
                <a:gd name="T16" fmla="*/ 2129 w 3293"/>
                <a:gd name="T17" fmla="*/ 582 h 1448"/>
                <a:gd name="T18" fmla="*/ 1976 w 3293"/>
                <a:gd name="T19" fmla="*/ 641 h 1448"/>
                <a:gd name="T20" fmla="*/ 1775 w 3293"/>
                <a:gd name="T21" fmla="*/ 653 h 1448"/>
                <a:gd name="T22" fmla="*/ 1567 w 3293"/>
                <a:gd name="T23" fmla="*/ 632 h 1448"/>
                <a:gd name="T24" fmla="*/ 1381 w 3293"/>
                <a:gd name="T25" fmla="*/ 600 h 1448"/>
                <a:gd name="T26" fmla="*/ 1247 w 3293"/>
                <a:gd name="T27" fmla="*/ 577 h 1448"/>
                <a:gd name="T28" fmla="*/ 1196 w 3293"/>
                <a:gd name="T29" fmla="*/ 585 h 1448"/>
                <a:gd name="T30" fmla="*/ 1266 w 3293"/>
                <a:gd name="T31" fmla="*/ 669 h 1448"/>
                <a:gd name="T32" fmla="*/ 1444 w 3293"/>
                <a:gd name="T33" fmla="*/ 739 h 1448"/>
                <a:gd name="T34" fmla="*/ 1681 w 3293"/>
                <a:gd name="T35" fmla="*/ 786 h 1448"/>
                <a:gd name="T36" fmla="*/ 1929 w 3293"/>
                <a:gd name="T37" fmla="*/ 804 h 1448"/>
                <a:gd name="T38" fmla="*/ 2225 w 3293"/>
                <a:gd name="T39" fmla="*/ 770 h 1448"/>
                <a:gd name="T40" fmla="*/ 2730 w 3293"/>
                <a:gd name="T41" fmla="*/ 618 h 1448"/>
                <a:gd name="T42" fmla="*/ 3090 w 3293"/>
                <a:gd name="T43" fmla="*/ 450 h 1448"/>
                <a:gd name="T44" fmla="*/ 3219 w 3293"/>
                <a:gd name="T45" fmla="*/ 461 h 1448"/>
                <a:gd name="T46" fmla="*/ 3289 w 3293"/>
                <a:gd name="T47" fmla="*/ 563 h 1448"/>
                <a:gd name="T48" fmla="*/ 3258 w 3293"/>
                <a:gd name="T49" fmla="*/ 717 h 1448"/>
                <a:gd name="T50" fmla="*/ 3138 w 3293"/>
                <a:gd name="T51" fmla="*/ 845 h 1448"/>
                <a:gd name="T52" fmla="*/ 2972 w 3293"/>
                <a:gd name="T53" fmla="*/ 960 h 1448"/>
                <a:gd name="T54" fmla="*/ 2749 w 3293"/>
                <a:gd name="T55" fmla="*/ 1099 h 1448"/>
                <a:gd name="T56" fmla="*/ 2501 w 3293"/>
                <a:gd name="T57" fmla="*/ 1238 h 1448"/>
                <a:gd name="T58" fmla="*/ 2264 w 3293"/>
                <a:gd name="T59" fmla="*/ 1356 h 1448"/>
                <a:gd name="T60" fmla="*/ 2072 w 3293"/>
                <a:gd name="T61" fmla="*/ 1433 h 1448"/>
                <a:gd name="T62" fmla="*/ 1939 w 3293"/>
                <a:gd name="T63" fmla="*/ 1448 h 1448"/>
                <a:gd name="T64" fmla="*/ 1717 w 3293"/>
                <a:gd name="T65" fmla="*/ 1429 h 1448"/>
                <a:gd name="T66" fmla="*/ 1426 w 3293"/>
                <a:gd name="T67" fmla="*/ 1391 h 1448"/>
                <a:gd name="T68" fmla="*/ 1105 w 3293"/>
                <a:gd name="T69" fmla="*/ 1341 h 1448"/>
                <a:gd name="T70" fmla="*/ 796 w 3293"/>
                <a:gd name="T71" fmla="*/ 1289 h 1448"/>
                <a:gd name="T72" fmla="*/ 541 w 3293"/>
                <a:gd name="T73" fmla="*/ 1242 h 1448"/>
                <a:gd name="T74" fmla="*/ 380 w 3293"/>
                <a:gd name="T75" fmla="*/ 1212 h 1448"/>
                <a:gd name="T76" fmla="*/ 246 w 3293"/>
                <a:gd name="T77" fmla="*/ 1216 h 1448"/>
                <a:gd name="T78" fmla="*/ 107 w 3293"/>
                <a:gd name="T79" fmla="*/ 1296 h 1448"/>
                <a:gd name="T80" fmla="*/ 34 w 3293"/>
                <a:gd name="T81" fmla="*/ 1341 h 1448"/>
                <a:gd name="T82" fmla="*/ 7 w 3293"/>
                <a:gd name="T83" fmla="*/ 1316 h 1448"/>
                <a:gd name="T84" fmla="*/ 0 w 3293"/>
                <a:gd name="T85" fmla="*/ 1290 h 1448"/>
                <a:gd name="T86" fmla="*/ 22 w 3293"/>
                <a:gd name="T87" fmla="*/ 955 h 1448"/>
                <a:gd name="T88" fmla="*/ 46 w 3293"/>
                <a:gd name="T89" fmla="*/ 567 h 1448"/>
                <a:gd name="T90" fmla="*/ 69 w 3293"/>
                <a:gd name="T91" fmla="*/ 220 h 1448"/>
                <a:gd name="T92" fmla="*/ 92 w 3293"/>
                <a:gd name="T93" fmla="*/ 106 h 1448"/>
                <a:gd name="T94" fmla="*/ 157 w 3293"/>
                <a:gd name="T95" fmla="*/ 87 h 1448"/>
                <a:gd name="T96" fmla="*/ 330 w 3293"/>
                <a:gd name="T97" fmla="*/ 59 h 1448"/>
                <a:gd name="T98" fmla="*/ 576 w 3293"/>
                <a:gd name="T99" fmla="*/ 25 h 1448"/>
                <a:gd name="T100" fmla="*/ 803 w 3293"/>
                <a:gd name="T101" fmla="*/ 3 h 1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93" h="1448">
                  <a:moveTo>
                    <a:pt x="889" y="0"/>
                  </a:moveTo>
                  <a:lnTo>
                    <a:pt x="935" y="3"/>
                  </a:lnTo>
                  <a:lnTo>
                    <a:pt x="986" y="9"/>
                  </a:lnTo>
                  <a:lnTo>
                    <a:pt x="1042" y="18"/>
                  </a:lnTo>
                  <a:lnTo>
                    <a:pt x="1101" y="29"/>
                  </a:lnTo>
                  <a:lnTo>
                    <a:pt x="1163" y="42"/>
                  </a:lnTo>
                  <a:lnTo>
                    <a:pt x="1228" y="58"/>
                  </a:lnTo>
                  <a:lnTo>
                    <a:pt x="1294" y="74"/>
                  </a:lnTo>
                  <a:lnTo>
                    <a:pt x="1361" y="92"/>
                  </a:lnTo>
                  <a:lnTo>
                    <a:pt x="1430" y="111"/>
                  </a:lnTo>
                  <a:lnTo>
                    <a:pt x="1498" y="131"/>
                  </a:lnTo>
                  <a:lnTo>
                    <a:pt x="1565" y="150"/>
                  </a:lnTo>
                  <a:lnTo>
                    <a:pt x="1631" y="171"/>
                  </a:lnTo>
                  <a:lnTo>
                    <a:pt x="1696" y="191"/>
                  </a:lnTo>
                  <a:lnTo>
                    <a:pt x="1758" y="210"/>
                  </a:lnTo>
                  <a:lnTo>
                    <a:pt x="1817" y="230"/>
                  </a:lnTo>
                  <a:lnTo>
                    <a:pt x="1873" y="248"/>
                  </a:lnTo>
                  <a:lnTo>
                    <a:pt x="1924" y="264"/>
                  </a:lnTo>
                  <a:lnTo>
                    <a:pt x="1970" y="278"/>
                  </a:lnTo>
                  <a:lnTo>
                    <a:pt x="2012" y="292"/>
                  </a:lnTo>
                  <a:lnTo>
                    <a:pt x="2046" y="301"/>
                  </a:lnTo>
                  <a:lnTo>
                    <a:pt x="2075" y="310"/>
                  </a:lnTo>
                  <a:lnTo>
                    <a:pt x="2097" y="315"/>
                  </a:lnTo>
                  <a:lnTo>
                    <a:pt x="2119" y="323"/>
                  </a:lnTo>
                  <a:lnTo>
                    <a:pt x="2140" y="336"/>
                  </a:lnTo>
                  <a:lnTo>
                    <a:pt x="2158" y="351"/>
                  </a:lnTo>
                  <a:lnTo>
                    <a:pt x="2173" y="369"/>
                  </a:lnTo>
                  <a:lnTo>
                    <a:pt x="2185" y="389"/>
                  </a:lnTo>
                  <a:lnTo>
                    <a:pt x="2192" y="412"/>
                  </a:lnTo>
                  <a:lnTo>
                    <a:pt x="2198" y="436"/>
                  </a:lnTo>
                  <a:lnTo>
                    <a:pt x="2198" y="461"/>
                  </a:lnTo>
                  <a:lnTo>
                    <a:pt x="2194" y="486"/>
                  </a:lnTo>
                  <a:lnTo>
                    <a:pt x="2184" y="512"/>
                  </a:lnTo>
                  <a:lnTo>
                    <a:pt x="2172" y="537"/>
                  </a:lnTo>
                  <a:lnTo>
                    <a:pt x="2152" y="560"/>
                  </a:lnTo>
                  <a:lnTo>
                    <a:pt x="2129" y="582"/>
                  </a:lnTo>
                  <a:lnTo>
                    <a:pt x="2099" y="602"/>
                  </a:lnTo>
                  <a:lnTo>
                    <a:pt x="2063" y="618"/>
                  </a:lnTo>
                  <a:lnTo>
                    <a:pt x="2021" y="632"/>
                  </a:lnTo>
                  <a:lnTo>
                    <a:pt x="1976" y="641"/>
                  </a:lnTo>
                  <a:lnTo>
                    <a:pt x="1928" y="648"/>
                  </a:lnTo>
                  <a:lnTo>
                    <a:pt x="1878" y="653"/>
                  </a:lnTo>
                  <a:lnTo>
                    <a:pt x="1827" y="654"/>
                  </a:lnTo>
                  <a:lnTo>
                    <a:pt x="1775" y="653"/>
                  </a:lnTo>
                  <a:lnTo>
                    <a:pt x="1722" y="650"/>
                  </a:lnTo>
                  <a:lnTo>
                    <a:pt x="1669" y="646"/>
                  </a:lnTo>
                  <a:lnTo>
                    <a:pt x="1618" y="639"/>
                  </a:lnTo>
                  <a:lnTo>
                    <a:pt x="1567" y="632"/>
                  </a:lnTo>
                  <a:lnTo>
                    <a:pt x="1516" y="624"/>
                  </a:lnTo>
                  <a:lnTo>
                    <a:pt x="1469" y="615"/>
                  </a:lnTo>
                  <a:lnTo>
                    <a:pt x="1423" y="607"/>
                  </a:lnTo>
                  <a:lnTo>
                    <a:pt x="1381" y="600"/>
                  </a:lnTo>
                  <a:lnTo>
                    <a:pt x="1341" y="592"/>
                  </a:lnTo>
                  <a:lnTo>
                    <a:pt x="1305" y="586"/>
                  </a:lnTo>
                  <a:lnTo>
                    <a:pt x="1273" y="581"/>
                  </a:lnTo>
                  <a:lnTo>
                    <a:pt x="1247" y="577"/>
                  </a:lnTo>
                  <a:lnTo>
                    <a:pt x="1225" y="575"/>
                  </a:lnTo>
                  <a:lnTo>
                    <a:pt x="1210" y="575"/>
                  </a:lnTo>
                  <a:lnTo>
                    <a:pt x="1199" y="580"/>
                  </a:lnTo>
                  <a:lnTo>
                    <a:pt x="1196" y="585"/>
                  </a:lnTo>
                  <a:lnTo>
                    <a:pt x="1200" y="607"/>
                  </a:lnTo>
                  <a:lnTo>
                    <a:pt x="1214" y="628"/>
                  </a:lnTo>
                  <a:lnTo>
                    <a:pt x="1236" y="648"/>
                  </a:lnTo>
                  <a:lnTo>
                    <a:pt x="1266" y="669"/>
                  </a:lnTo>
                  <a:lnTo>
                    <a:pt x="1302" y="688"/>
                  </a:lnTo>
                  <a:lnTo>
                    <a:pt x="1345" y="706"/>
                  </a:lnTo>
                  <a:lnTo>
                    <a:pt x="1392" y="723"/>
                  </a:lnTo>
                  <a:lnTo>
                    <a:pt x="1444" y="739"/>
                  </a:lnTo>
                  <a:lnTo>
                    <a:pt x="1499" y="753"/>
                  </a:lnTo>
                  <a:lnTo>
                    <a:pt x="1558" y="765"/>
                  </a:lnTo>
                  <a:lnTo>
                    <a:pt x="1619" y="776"/>
                  </a:lnTo>
                  <a:lnTo>
                    <a:pt x="1681" y="786"/>
                  </a:lnTo>
                  <a:lnTo>
                    <a:pt x="1744" y="794"/>
                  </a:lnTo>
                  <a:lnTo>
                    <a:pt x="1806" y="800"/>
                  </a:lnTo>
                  <a:lnTo>
                    <a:pt x="1868" y="803"/>
                  </a:lnTo>
                  <a:lnTo>
                    <a:pt x="1929" y="804"/>
                  </a:lnTo>
                  <a:lnTo>
                    <a:pt x="1988" y="803"/>
                  </a:lnTo>
                  <a:lnTo>
                    <a:pt x="2043" y="800"/>
                  </a:lnTo>
                  <a:lnTo>
                    <a:pt x="2094" y="793"/>
                  </a:lnTo>
                  <a:lnTo>
                    <a:pt x="2225" y="770"/>
                  </a:lnTo>
                  <a:lnTo>
                    <a:pt x="2356" y="739"/>
                  </a:lnTo>
                  <a:lnTo>
                    <a:pt x="2484" y="703"/>
                  </a:lnTo>
                  <a:lnTo>
                    <a:pt x="2609" y="662"/>
                  </a:lnTo>
                  <a:lnTo>
                    <a:pt x="2730" y="618"/>
                  </a:lnTo>
                  <a:lnTo>
                    <a:pt x="2844" y="570"/>
                  </a:lnTo>
                  <a:lnTo>
                    <a:pt x="2952" y="519"/>
                  </a:lnTo>
                  <a:lnTo>
                    <a:pt x="3052" y="467"/>
                  </a:lnTo>
                  <a:lnTo>
                    <a:pt x="3090" y="450"/>
                  </a:lnTo>
                  <a:lnTo>
                    <a:pt x="3125" y="443"/>
                  </a:lnTo>
                  <a:lnTo>
                    <a:pt x="3158" y="442"/>
                  </a:lnTo>
                  <a:lnTo>
                    <a:pt x="3190" y="449"/>
                  </a:lnTo>
                  <a:lnTo>
                    <a:pt x="3219" y="461"/>
                  </a:lnTo>
                  <a:lnTo>
                    <a:pt x="3244" y="479"/>
                  </a:lnTo>
                  <a:lnTo>
                    <a:pt x="3265" y="502"/>
                  </a:lnTo>
                  <a:lnTo>
                    <a:pt x="3280" y="531"/>
                  </a:lnTo>
                  <a:lnTo>
                    <a:pt x="3289" y="563"/>
                  </a:lnTo>
                  <a:lnTo>
                    <a:pt x="3293" y="597"/>
                  </a:lnTo>
                  <a:lnTo>
                    <a:pt x="3289" y="636"/>
                  </a:lnTo>
                  <a:lnTo>
                    <a:pt x="3277" y="676"/>
                  </a:lnTo>
                  <a:lnTo>
                    <a:pt x="3258" y="717"/>
                  </a:lnTo>
                  <a:lnTo>
                    <a:pt x="3227" y="760"/>
                  </a:lnTo>
                  <a:lnTo>
                    <a:pt x="3189" y="803"/>
                  </a:lnTo>
                  <a:lnTo>
                    <a:pt x="3167" y="822"/>
                  </a:lnTo>
                  <a:lnTo>
                    <a:pt x="3138" y="845"/>
                  </a:lnTo>
                  <a:lnTo>
                    <a:pt x="3105" y="870"/>
                  </a:lnTo>
                  <a:lnTo>
                    <a:pt x="3065" y="898"/>
                  </a:lnTo>
                  <a:lnTo>
                    <a:pt x="3021" y="928"/>
                  </a:lnTo>
                  <a:lnTo>
                    <a:pt x="2972" y="960"/>
                  </a:lnTo>
                  <a:lnTo>
                    <a:pt x="2921" y="994"/>
                  </a:lnTo>
                  <a:lnTo>
                    <a:pt x="2866" y="1027"/>
                  </a:lnTo>
                  <a:lnTo>
                    <a:pt x="2808" y="1063"/>
                  </a:lnTo>
                  <a:lnTo>
                    <a:pt x="2749" y="1099"/>
                  </a:lnTo>
                  <a:lnTo>
                    <a:pt x="2688" y="1134"/>
                  </a:lnTo>
                  <a:lnTo>
                    <a:pt x="2626" y="1169"/>
                  </a:lnTo>
                  <a:lnTo>
                    <a:pt x="2563" y="1203"/>
                  </a:lnTo>
                  <a:lnTo>
                    <a:pt x="2501" y="1238"/>
                  </a:lnTo>
                  <a:lnTo>
                    <a:pt x="2439" y="1271"/>
                  </a:lnTo>
                  <a:lnTo>
                    <a:pt x="2380" y="1301"/>
                  </a:lnTo>
                  <a:lnTo>
                    <a:pt x="2320" y="1330"/>
                  </a:lnTo>
                  <a:lnTo>
                    <a:pt x="2264" y="1356"/>
                  </a:lnTo>
                  <a:lnTo>
                    <a:pt x="2210" y="1381"/>
                  </a:lnTo>
                  <a:lnTo>
                    <a:pt x="2161" y="1402"/>
                  </a:lnTo>
                  <a:lnTo>
                    <a:pt x="2114" y="1420"/>
                  </a:lnTo>
                  <a:lnTo>
                    <a:pt x="2072" y="1433"/>
                  </a:lnTo>
                  <a:lnTo>
                    <a:pt x="2035" y="1443"/>
                  </a:lnTo>
                  <a:lnTo>
                    <a:pt x="2010" y="1447"/>
                  </a:lnTo>
                  <a:lnTo>
                    <a:pt x="1979" y="1448"/>
                  </a:lnTo>
                  <a:lnTo>
                    <a:pt x="1939" y="1448"/>
                  </a:lnTo>
                  <a:lnTo>
                    <a:pt x="1892" y="1446"/>
                  </a:lnTo>
                  <a:lnTo>
                    <a:pt x="1840" y="1442"/>
                  </a:lnTo>
                  <a:lnTo>
                    <a:pt x="1780" y="1436"/>
                  </a:lnTo>
                  <a:lnTo>
                    <a:pt x="1717" y="1429"/>
                  </a:lnTo>
                  <a:lnTo>
                    <a:pt x="1649" y="1421"/>
                  </a:lnTo>
                  <a:lnTo>
                    <a:pt x="1578" y="1413"/>
                  </a:lnTo>
                  <a:lnTo>
                    <a:pt x="1503" y="1402"/>
                  </a:lnTo>
                  <a:lnTo>
                    <a:pt x="1426" y="1391"/>
                  </a:lnTo>
                  <a:lnTo>
                    <a:pt x="1346" y="1380"/>
                  </a:lnTo>
                  <a:lnTo>
                    <a:pt x="1266" y="1367"/>
                  </a:lnTo>
                  <a:lnTo>
                    <a:pt x="1186" y="1355"/>
                  </a:lnTo>
                  <a:lnTo>
                    <a:pt x="1105" y="1341"/>
                  </a:lnTo>
                  <a:lnTo>
                    <a:pt x="1025" y="1329"/>
                  </a:lnTo>
                  <a:lnTo>
                    <a:pt x="946" y="1315"/>
                  </a:lnTo>
                  <a:lnTo>
                    <a:pt x="871" y="1301"/>
                  </a:lnTo>
                  <a:lnTo>
                    <a:pt x="796" y="1289"/>
                  </a:lnTo>
                  <a:lnTo>
                    <a:pt x="726" y="1276"/>
                  </a:lnTo>
                  <a:lnTo>
                    <a:pt x="660" y="1264"/>
                  </a:lnTo>
                  <a:lnTo>
                    <a:pt x="598" y="1253"/>
                  </a:lnTo>
                  <a:lnTo>
                    <a:pt x="541" y="1242"/>
                  </a:lnTo>
                  <a:lnTo>
                    <a:pt x="490" y="1232"/>
                  </a:lnTo>
                  <a:lnTo>
                    <a:pt x="446" y="1224"/>
                  </a:lnTo>
                  <a:lnTo>
                    <a:pt x="409" y="1217"/>
                  </a:lnTo>
                  <a:lnTo>
                    <a:pt x="380" y="1212"/>
                  </a:lnTo>
                  <a:lnTo>
                    <a:pt x="359" y="1206"/>
                  </a:lnTo>
                  <a:lnTo>
                    <a:pt x="322" y="1202"/>
                  </a:lnTo>
                  <a:lnTo>
                    <a:pt x="284" y="1206"/>
                  </a:lnTo>
                  <a:lnTo>
                    <a:pt x="246" y="1216"/>
                  </a:lnTo>
                  <a:lnTo>
                    <a:pt x="210" y="1231"/>
                  </a:lnTo>
                  <a:lnTo>
                    <a:pt x="175" y="1250"/>
                  </a:lnTo>
                  <a:lnTo>
                    <a:pt x="140" y="1272"/>
                  </a:lnTo>
                  <a:lnTo>
                    <a:pt x="107" y="1296"/>
                  </a:lnTo>
                  <a:lnTo>
                    <a:pt x="78" y="1320"/>
                  </a:lnTo>
                  <a:lnTo>
                    <a:pt x="60" y="1333"/>
                  </a:lnTo>
                  <a:lnTo>
                    <a:pt x="45" y="1340"/>
                  </a:lnTo>
                  <a:lnTo>
                    <a:pt x="34" y="1341"/>
                  </a:lnTo>
                  <a:lnTo>
                    <a:pt x="24" y="1338"/>
                  </a:lnTo>
                  <a:lnTo>
                    <a:pt x="16" y="1333"/>
                  </a:lnTo>
                  <a:lnTo>
                    <a:pt x="11" y="1326"/>
                  </a:lnTo>
                  <a:lnTo>
                    <a:pt x="7" y="1316"/>
                  </a:lnTo>
                  <a:lnTo>
                    <a:pt x="2" y="1308"/>
                  </a:lnTo>
                  <a:lnTo>
                    <a:pt x="1" y="1300"/>
                  </a:lnTo>
                  <a:lnTo>
                    <a:pt x="1" y="1293"/>
                  </a:lnTo>
                  <a:lnTo>
                    <a:pt x="0" y="1290"/>
                  </a:lnTo>
                  <a:lnTo>
                    <a:pt x="5" y="1217"/>
                  </a:lnTo>
                  <a:lnTo>
                    <a:pt x="11" y="1136"/>
                  </a:lnTo>
                  <a:lnTo>
                    <a:pt x="16" y="1049"/>
                  </a:lnTo>
                  <a:lnTo>
                    <a:pt x="22" y="955"/>
                  </a:lnTo>
                  <a:lnTo>
                    <a:pt x="29" y="860"/>
                  </a:lnTo>
                  <a:lnTo>
                    <a:pt x="34" y="763"/>
                  </a:lnTo>
                  <a:lnTo>
                    <a:pt x="41" y="664"/>
                  </a:lnTo>
                  <a:lnTo>
                    <a:pt x="46" y="567"/>
                  </a:lnTo>
                  <a:lnTo>
                    <a:pt x="53" y="472"/>
                  </a:lnTo>
                  <a:lnTo>
                    <a:pt x="59" y="383"/>
                  </a:lnTo>
                  <a:lnTo>
                    <a:pt x="64" y="297"/>
                  </a:lnTo>
                  <a:lnTo>
                    <a:pt x="69" y="220"/>
                  </a:lnTo>
                  <a:lnTo>
                    <a:pt x="74" y="151"/>
                  </a:lnTo>
                  <a:lnTo>
                    <a:pt x="77" y="132"/>
                  </a:lnTo>
                  <a:lnTo>
                    <a:pt x="82" y="117"/>
                  </a:lnTo>
                  <a:lnTo>
                    <a:pt x="92" y="106"/>
                  </a:lnTo>
                  <a:lnTo>
                    <a:pt x="104" y="99"/>
                  </a:lnTo>
                  <a:lnTo>
                    <a:pt x="120" y="93"/>
                  </a:lnTo>
                  <a:lnTo>
                    <a:pt x="136" y="89"/>
                  </a:lnTo>
                  <a:lnTo>
                    <a:pt x="157" y="87"/>
                  </a:lnTo>
                  <a:lnTo>
                    <a:pt x="179" y="82"/>
                  </a:lnTo>
                  <a:lnTo>
                    <a:pt x="224" y="75"/>
                  </a:lnTo>
                  <a:lnTo>
                    <a:pt x="275" y="67"/>
                  </a:lnTo>
                  <a:lnTo>
                    <a:pt x="330" y="59"/>
                  </a:lnTo>
                  <a:lnTo>
                    <a:pt x="390" y="49"/>
                  </a:lnTo>
                  <a:lnTo>
                    <a:pt x="450" y="41"/>
                  </a:lnTo>
                  <a:lnTo>
                    <a:pt x="514" y="33"/>
                  </a:lnTo>
                  <a:lnTo>
                    <a:pt x="576" y="25"/>
                  </a:lnTo>
                  <a:lnTo>
                    <a:pt x="638" y="18"/>
                  </a:lnTo>
                  <a:lnTo>
                    <a:pt x="697" y="11"/>
                  </a:lnTo>
                  <a:lnTo>
                    <a:pt x="752" y="5"/>
                  </a:lnTo>
                  <a:lnTo>
                    <a:pt x="803" y="3"/>
                  </a:lnTo>
                  <a:lnTo>
                    <a:pt x="850" y="0"/>
                  </a:lnTo>
                  <a:lnTo>
                    <a:pt x="8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30"/>
            <p:cNvSpPr>
              <a:spLocks noEditPoints="1"/>
            </p:cNvSpPr>
            <p:nvPr/>
          </p:nvSpPr>
          <p:spPr bwMode="auto">
            <a:xfrm>
              <a:off x="5" y="2442"/>
              <a:ext cx="522" cy="673"/>
            </a:xfrm>
            <a:custGeom>
              <a:avLst/>
              <a:gdLst>
                <a:gd name="T0" fmla="*/ 542 w 1045"/>
                <a:gd name="T1" fmla="*/ 806 h 1345"/>
                <a:gd name="T2" fmla="*/ 502 w 1045"/>
                <a:gd name="T3" fmla="*/ 810 h 1345"/>
                <a:gd name="T4" fmla="*/ 466 w 1045"/>
                <a:gd name="T5" fmla="*/ 821 h 1345"/>
                <a:gd name="T6" fmla="*/ 433 w 1045"/>
                <a:gd name="T7" fmla="*/ 839 h 1345"/>
                <a:gd name="T8" fmla="*/ 404 w 1045"/>
                <a:gd name="T9" fmla="*/ 862 h 1345"/>
                <a:gd name="T10" fmla="*/ 380 w 1045"/>
                <a:gd name="T11" fmla="*/ 891 h 1345"/>
                <a:gd name="T12" fmla="*/ 362 w 1045"/>
                <a:gd name="T13" fmla="*/ 923 h 1345"/>
                <a:gd name="T14" fmla="*/ 351 w 1045"/>
                <a:gd name="T15" fmla="*/ 960 h 1345"/>
                <a:gd name="T16" fmla="*/ 347 w 1045"/>
                <a:gd name="T17" fmla="*/ 998 h 1345"/>
                <a:gd name="T18" fmla="*/ 351 w 1045"/>
                <a:gd name="T19" fmla="*/ 1037 h 1345"/>
                <a:gd name="T20" fmla="*/ 362 w 1045"/>
                <a:gd name="T21" fmla="*/ 1074 h 1345"/>
                <a:gd name="T22" fmla="*/ 380 w 1045"/>
                <a:gd name="T23" fmla="*/ 1107 h 1345"/>
                <a:gd name="T24" fmla="*/ 404 w 1045"/>
                <a:gd name="T25" fmla="*/ 1136 h 1345"/>
                <a:gd name="T26" fmla="*/ 433 w 1045"/>
                <a:gd name="T27" fmla="*/ 1159 h 1345"/>
                <a:gd name="T28" fmla="*/ 466 w 1045"/>
                <a:gd name="T29" fmla="*/ 1177 h 1345"/>
                <a:gd name="T30" fmla="*/ 502 w 1045"/>
                <a:gd name="T31" fmla="*/ 1188 h 1345"/>
                <a:gd name="T32" fmla="*/ 542 w 1045"/>
                <a:gd name="T33" fmla="*/ 1193 h 1345"/>
                <a:gd name="T34" fmla="*/ 580 w 1045"/>
                <a:gd name="T35" fmla="*/ 1188 h 1345"/>
                <a:gd name="T36" fmla="*/ 616 w 1045"/>
                <a:gd name="T37" fmla="*/ 1177 h 1345"/>
                <a:gd name="T38" fmla="*/ 649 w 1045"/>
                <a:gd name="T39" fmla="*/ 1159 h 1345"/>
                <a:gd name="T40" fmla="*/ 678 w 1045"/>
                <a:gd name="T41" fmla="*/ 1136 h 1345"/>
                <a:gd name="T42" fmla="*/ 701 w 1045"/>
                <a:gd name="T43" fmla="*/ 1107 h 1345"/>
                <a:gd name="T44" fmla="*/ 719 w 1045"/>
                <a:gd name="T45" fmla="*/ 1074 h 1345"/>
                <a:gd name="T46" fmla="*/ 730 w 1045"/>
                <a:gd name="T47" fmla="*/ 1037 h 1345"/>
                <a:gd name="T48" fmla="*/ 735 w 1045"/>
                <a:gd name="T49" fmla="*/ 998 h 1345"/>
                <a:gd name="T50" fmla="*/ 730 w 1045"/>
                <a:gd name="T51" fmla="*/ 960 h 1345"/>
                <a:gd name="T52" fmla="*/ 719 w 1045"/>
                <a:gd name="T53" fmla="*/ 923 h 1345"/>
                <a:gd name="T54" fmla="*/ 701 w 1045"/>
                <a:gd name="T55" fmla="*/ 891 h 1345"/>
                <a:gd name="T56" fmla="*/ 678 w 1045"/>
                <a:gd name="T57" fmla="*/ 862 h 1345"/>
                <a:gd name="T58" fmla="*/ 649 w 1045"/>
                <a:gd name="T59" fmla="*/ 839 h 1345"/>
                <a:gd name="T60" fmla="*/ 616 w 1045"/>
                <a:gd name="T61" fmla="*/ 821 h 1345"/>
                <a:gd name="T62" fmla="*/ 580 w 1045"/>
                <a:gd name="T63" fmla="*/ 810 h 1345"/>
                <a:gd name="T64" fmla="*/ 542 w 1045"/>
                <a:gd name="T65" fmla="*/ 806 h 1345"/>
                <a:gd name="T66" fmla="*/ 254 w 1045"/>
                <a:gd name="T67" fmla="*/ 0 h 1345"/>
                <a:gd name="T68" fmla="*/ 954 w 1045"/>
                <a:gd name="T69" fmla="*/ 34 h 1345"/>
                <a:gd name="T70" fmla="*/ 980 w 1045"/>
                <a:gd name="T71" fmla="*/ 40 h 1345"/>
                <a:gd name="T72" fmla="*/ 1002 w 1045"/>
                <a:gd name="T73" fmla="*/ 51 h 1345"/>
                <a:gd name="T74" fmla="*/ 1021 w 1045"/>
                <a:gd name="T75" fmla="*/ 67 h 1345"/>
                <a:gd name="T76" fmla="*/ 1035 w 1045"/>
                <a:gd name="T77" fmla="*/ 88 h 1345"/>
                <a:gd name="T78" fmla="*/ 1043 w 1045"/>
                <a:gd name="T79" fmla="*/ 111 h 1345"/>
                <a:gd name="T80" fmla="*/ 1045 w 1045"/>
                <a:gd name="T81" fmla="*/ 138 h 1345"/>
                <a:gd name="T82" fmla="*/ 959 w 1045"/>
                <a:gd name="T83" fmla="*/ 1250 h 1345"/>
                <a:gd name="T84" fmla="*/ 954 w 1045"/>
                <a:gd name="T85" fmla="*/ 1277 h 1345"/>
                <a:gd name="T86" fmla="*/ 941 w 1045"/>
                <a:gd name="T87" fmla="*/ 1300 h 1345"/>
                <a:gd name="T88" fmla="*/ 925 w 1045"/>
                <a:gd name="T89" fmla="*/ 1319 h 1345"/>
                <a:gd name="T90" fmla="*/ 904 w 1045"/>
                <a:gd name="T91" fmla="*/ 1333 h 1345"/>
                <a:gd name="T92" fmla="*/ 879 w 1045"/>
                <a:gd name="T93" fmla="*/ 1343 h 1345"/>
                <a:gd name="T94" fmla="*/ 853 w 1045"/>
                <a:gd name="T95" fmla="*/ 1345 h 1345"/>
                <a:gd name="T96" fmla="*/ 77 w 1045"/>
                <a:gd name="T97" fmla="*/ 1345 h 1345"/>
                <a:gd name="T98" fmla="*/ 52 w 1045"/>
                <a:gd name="T99" fmla="*/ 1341 h 1345"/>
                <a:gd name="T100" fmla="*/ 30 w 1045"/>
                <a:gd name="T101" fmla="*/ 1330 h 1345"/>
                <a:gd name="T102" fmla="*/ 15 w 1045"/>
                <a:gd name="T103" fmla="*/ 1315 h 1345"/>
                <a:gd name="T104" fmla="*/ 4 w 1045"/>
                <a:gd name="T105" fmla="*/ 1294 h 1345"/>
                <a:gd name="T106" fmla="*/ 0 w 1045"/>
                <a:gd name="T107" fmla="*/ 1271 h 1345"/>
                <a:gd name="T108" fmla="*/ 3 w 1045"/>
                <a:gd name="T109" fmla="*/ 1246 h 1345"/>
                <a:gd name="T110" fmla="*/ 131 w 1045"/>
                <a:gd name="T111" fmla="*/ 91 h 1345"/>
                <a:gd name="T112" fmla="*/ 141 w 1045"/>
                <a:gd name="T113" fmla="*/ 66 h 1345"/>
                <a:gd name="T114" fmla="*/ 156 w 1045"/>
                <a:gd name="T115" fmla="*/ 44 h 1345"/>
                <a:gd name="T116" fmla="*/ 176 w 1045"/>
                <a:gd name="T117" fmla="*/ 25 h 1345"/>
                <a:gd name="T118" fmla="*/ 200 w 1045"/>
                <a:gd name="T119" fmla="*/ 11 h 1345"/>
                <a:gd name="T120" fmla="*/ 226 w 1045"/>
                <a:gd name="T121" fmla="*/ 3 h 1345"/>
                <a:gd name="T122" fmla="*/ 254 w 1045"/>
                <a:gd name="T123" fmla="*/ 0 h 1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45" h="1345">
                  <a:moveTo>
                    <a:pt x="542" y="806"/>
                  </a:moveTo>
                  <a:lnTo>
                    <a:pt x="502" y="810"/>
                  </a:lnTo>
                  <a:lnTo>
                    <a:pt x="466" y="821"/>
                  </a:lnTo>
                  <a:lnTo>
                    <a:pt x="433" y="839"/>
                  </a:lnTo>
                  <a:lnTo>
                    <a:pt x="404" y="862"/>
                  </a:lnTo>
                  <a:lnTo>
                    <a:pt x="380" y="891"/>
                  </a:lnTo>
                  <a:lnTo>
                    <a:pt x="362" y="923"/>
                  </a:lnTo>
                  <a:lnTo>
                    <a:pt x="351" y="960"/>
                  </a:lnTo>
                  <a:lnTo>
                    <a:pt x="347" y="998"/>
                  </a:lnTo>
                  <a:lnTo>
                    <a:pt x="351" y="1037"/>
                  </a:lnTo>
                  <a:lnTo>
                    <a:pt x="362" y="1074"/>
                  </a:lnTo>
                  <a:lnTo>
                    <a:pt x="380" y="1107"/>
                  </a:lnTo>
                  <a:lnTo>
                    <a:pt x="404" y="1136"/>
                  </a:lnTo>
                  <a:lnTo>
                    <a:pt x="433" y="1159"/>
                  </a:lnTo>
                  <a:lnTo>
                    <a:pt x="466" y="1177"/>
                  </a:lnTo>
                  <a:lnTo>
                    <a:pt x="502" y="1188"/>
                  </a:lnTo>
                  <a:lnTo>
                    <a:pt x="542" y="1193"/>
                  </a:lnTo>
                  <a:lnTo>
                    <a:pt x="580" y="1188"/>
                  </a:lnTo>
                  <a:lnTo>
                    <a:pt x="616" y="1177"/>
                  </a:lnTo>
                  <a:lnTo>
                    <a:pt x="649" y="1159"/>
                  </a:lnTo>
                  <a:lnTo>
                    <a:pt x="678" y="1136"/>
                  </a:lnTo>
                  <a:lnTo>
                    <a:pt x="701" y="1107"/>
                  </a:lnTo>
                  <a:lnTo>
                    <a:pt x="719" y="1074"/>
                  </a:lnTo>
                  <a:lnTo>
                    <a:pt x="730" y="1037"/>
                  </a:lnTo>
                  <a:lnTo>
                    <a:pt x="735" y="998"/>
                  </a:lnTo>
                  <a:lnTo>
                    <a:pt x="730" y="960"/>
                  </a:lnTo>
                  <a:lnTo>
                    <a:pt x="719" y="923"/>
                  </a:lnTo>
                  <a:lnTo>
                    <a:pt x="701" y="891"/>
                  </a:lnTo>
                  <a:lnTo>
                    <a:pt x="678" y="862"/>
                  </a:lnTo>
                  <a:lnTo>
                    <a:pt x="649" y="839"/>
                  </a:lnTo>
                  <a:lnTo>
                    <a:pt x="616" y="821"/>
                  </a:lnTo>
                  <a:lnTo>
                    <a:pt x="580" y="810"/>
                  </a:lnTo>
                  <a:lnTo>
                    <a:pt x="542" y="806"/>
                  </a:lnTo>
                  <a:close/>
                  <a:moveTo>
                    <a:pt x="254" y="0"/>
                  </a:moveTo>
                  <a:lnTo>
                    <a:pt x="954" y="34"/>
                  </a:lnTo>
                  <a:lnTo>
                    <a:pt x="980" y="40"/>
                  </a:lnTo>
                  <a:lnTo>
                    <a:pt x="1002" y="51"/>
                  </a:lnTo>
                  <a:lnTo>
                    <a:pt x="1021" y="67"/>
                  </a:lnTo>
                  <a:lnTo>
                    <a:pt x="1035" y="88"/>
                  </a:lnTo>
                  <a:lnTo>
                    <a:pt x="1043" y="111"/>
                  </a:lnTo>
                  <a:lnTo>
                    <a:pt x="1045" y="138"/>
                  </a:lnTo>
                  <a:lnTo>
                    <a:pt x="959" y="1250"/>
                  </a:lnTo>
                  <a:lnTo>
                    <a:pt x="954" y="1277"/>
                  </a:lnTo>
                  <a:lnTo>
                    <a:pt x="941" y="1300"/>
                  </a:lnTo>
                  <a:lnTo>
                    <a:pt x="925" y="1319"/>
                  </a:lnTo>
                  <a:lnTo>
                    <a:pt x="904" y="1333"/>
                  </a:lnTo>
                  <a:lnTo>
                    <a:pt x="879" y="1343"/>
                  </a:lnTo>
                  <a:lnTo>
                    <a:pt x="853" y="1345"/>
                  </a:lnTo>
                  <a:lnTo>
                    <a:pt x="77" y="1345"/>
                  </a:lnTo>
                  <a:lnTo>
                    <a:pt x="52" y="1341"/>
                  </a:lnTo>
                  <a:lnTo>
                    <a:pt x="30" y="1330"/>
                  </a:lnTo>
                  <a:lnTo>
                    <a:pt x="15" y="1315"/>
                  </a:lnTo>
                  <a:lnTo>
                    <a:pt x="4" y="1294"/>
                  </a:lnTo>
                  <a:lnTo>
                    <a:pt x="0" y="1271"/>
                  </a:lnTo>
                  <a:lnTo>
                    <a:pt x="3" y="1246"/>
                  </a:lnTo>
                  <a:lnTo>
                    <a:pt x="131" y="91"/>
                  </a:lnTo>
                  <a:lnTo>
                    <a:pt x="141" y="66"/>
                  </a:lnTo>
                  <a:lnTo>
                    <a:pt x="156" y="44"/>
                  </a:lnTo>
                  <a:lnTo>
                    <a:pt x="176" y="25"/>
                  </a:lnTo>
                  <a:lnTo>
                    <a:pt x="200" y="11"/>
                  </a:lnTo>
                  <a:lnTo>
                    <a:pt x="226" y="3"/>
                  </a:lnTo>
                  <a:lnTo>
                    <a:pt x="2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76" name="Straight Connector 75"/>
          <p:cNvCxnSpPr/>
          <p:nvPr/>
        </p:nvCxnSpPr>
        <p:spPr>
          <a:xfrm flipV="1">
            <a:off x="4399040" y="3341238"/>
            <a:ext cx="268730" cy="925962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6557374" y="1819378"/>
            <a:ext cx="2454278" cy="1692260"/>
            <a:chOff x="8109612" y="5099312"/>
            <a:chExt cx="2861175" cy="1692260"/>
          </a:xfrm>
        </p:grpSpPr>
        <p:sp>
          <p:nvSpPr>
            <p:cNvPr id="98" name="Rectangle 97"/>
            <p:cNvSpPr/>
            <p:nvPr/>
          </p:nvSpPr>
          <p:spPr>
            <a:xfrm>
              <a:off x="8109612" y="5468133"/>
              <a:ext cx="2861175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600" dirty="0" smtClean="0"/>
                <a:t>ინდივიდთა,ჯგუფების,საზოგადოების </a:t>
              </a:r>
              <a:r>
                <a:rPr lang="ka-GE" sz="1600" dirty="0"/>
                <a:t>სოციალური ფუნქციონირების  აღდგენა</a:t>
              </a:r>
              <a:endPara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489630" y="5099312"/>
              <a:ext cx="24498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a-GE" sz="2000" kern="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დანიშნულება</a:t>
              </a:r>
              <a:endParaRPr lang="en-US" sz="2000" b="1" kern="0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6890" y="1819378"/>
            <a:ext cx="3605474" cy="1894964"/>
            <a:chOff x="7634463" y="5112854"/>
            <a:chExt cx="5423291" cy="1142427"/>
          </a:xfrm>
        </p:grpSpPr>
        <p:sp>
          <p:nvSpPr>
            <p:cNvPr id="62" name="Rectangle 61"/>
            <p:cNvSpPr/>
            <p:nvPr/>
          </p:nvSpPr>
          <p:spPr>
            <a:xfrm>
              <a:off x="8501055" y="5835408"/>
              <a:ext cx="2874780" cy="419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7634463" y="5112854"/>
              <a:ext cx="5423291" cy="2412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a-GE" sz="2000" dirty="0">
                  <a:solidFill>
                    <a:schemeClr val="accent6">
                      <a:lumMod val="75000"/>
                    </a:schemeClr>
                  </a:solidFill>
                </a:rPr>
                <a:t>სოციალური ფუნქციონირება</a:t>
              </a:r>
              <a:endParaRPr lang="en-US" sz="2000" kern="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77541" y="2370552"/>
            <a:ext cx="1918004" cy="745115"/>
            <a:chOff x="526132" y="2244823"/>
            <a:chExt cx="2829411" cy="847081"/>
          </a:xfrm>
        </p:grpSpPr>
        <p:sp>
          <p:nvSpPr>
            <p:cNvPr id="65" name="Rectangle 64"/>
            <p:cNvSpPr/>
            <p:nvPr/>
          </p:nvSpPr>
          <p:spPr>
            <a:xfrm>
              <a:off x="526132" y="2672030"/>
              <a:ext cx="2829411" cy="419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979079" y="2244823"/>
              <a:ext cx="376464" cy="4548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ka-GE" sz="2000" kern="0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2000" b="1" kern="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169509" y="5180453"/>
            <a:ext cx="3308875" cy="1786935"/>
            <a:chOff x="-144011" y="5226754"/>
            <a:chExt cx="4600518" cy="1385333"/>
          </a:xfrm>
        </p:grpSpPr>
        <p:sp>
          <p:nvSpPr>
            <p:cNvPr id="75" name="Rectangle 74"/>
            <p:cNvSpPr/>
            <p:nvPr/>
          </p:nvSpPr>
          <p:spPr>
            <a:xfrm>
              <a:off x="-144011" y="5252035"/>
              <a:ext cx="4600518" cy="13600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endParaRPr lang="en-US" dirty="0" smtClean="0"/>
            </a:p>
            <a:p>
              <a:pPr algn="ctr"/>
              <a:r>
                <a:rPr lang="ka-GE" dirty="0" smtClean="0"/>
                <a:t>დაუცველთა</a:t>
              </a:r>
              <a:r>
                <a:rPr lang="ka-GE" dirty="0"/>
                <a:t>, უმწეოთა, ღარიბთა და დისკრიმინირებულთა </a:t>
              </a:r>
              <a:r>
                <a:rPr lang="ka-GE" dirty="0" smtClean="0"/>
                <a:t>დაცვას</a:t>
              </a:r>
              <a:endParaRPr lang="ka-GE" dirty="0"/>
            </a:p>
            <a:p>
              <a:pPr algn="r"/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49200" y="5226754"/>
              <a:ext cx="2568373" cy="3101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ka-GE" sz="2000" kern="0" dirty="0">
                  <a:solidFill>
                    <a:schemeClr val="accent3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ემსახურება</a:t>
              </a:r>
              <a:endParaRPr lang="en-US" sz="2000" b="1" kern="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3343683" y="784667"/>
            <a:ext cx="3190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სოციალური სამუშაო</a:t>
            </a:r>
            <a:endParaRPr lang="en-US" sz="2400" spc="-3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9286" y="2214646"/>
            <a:ext cx="322202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1600" dirty="0"/>
              <a:t>ადმიანის მიერ საკუთარი პოტენციალის მაქსიმალური რეალიზაცია სოციუმში და საზოგადოების პროდუქტიული </a:t>
            </a:r>
            <a:r>
              <a:rPr lang="ka-GE" sz="1600" dirty="0" smtClean="0"/>
              <a:t>წევრობა</a:t>
            </a:r>
            <a:endParaRPr lang="en-US" sz="1600" dirty="0" smtClean="0"/>
          </a:p>
          <a:p>
            <a:pPr algn="ctr">
              <a:lnSpc>
                <a:spcPct val="150000"/>
              </a:lnSpc>
            </a:pPr>
            <a:endParaRPr lang="ka-GE" sz="1600" dirty="0"/>
          </a:p>
          <a:p>
            <a:pPr algn="r">
              <a:lnSpc>
                <a:spcPct val="150000"/>
              </a:lnSpc>
            </a:pPr>
            <a:r>
              <a:rPr lang="ka-GE" dirty="0"/>
              <a:t> </a:t>
            </a:r>
          </a:p>
        </p:txBody>
      </p:sp>
      <p:cxnSp>
        <p:nvCxnSpPr>
          <p:cNvPr id="68" name="Straight Connector 67"/>
          <p:cNvCxnSpPr/>
          <p:nvPr/>
        </p:nvCxnSpPr>
        <p:spPr>
          <a:xfrm flipH="1">
            <a:off x="4082222" y="4267200"/>
            <a:ext cx="316818" cy="200145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5332319" y="2777938"/>
            <a:ext cx="840794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173113" y="2534810"/>
            <a:ext cx="428022" cy="243128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375206" y="2931001"/>
            <a:ext cx="517923" cy="114591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 flipV="1">
            <a:off x="3045919" y="2553279"/>
            <a:ext cx="329287" cy="377722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4719339" y="2467652"/>
            <a:ext cx="495712" cy="52064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>
          <a:xfrm flipH="1" flipV="1">
            <a:off x="4938832" y="2849918"/>
            <a:ext cx="539553" cy="1569866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5482644" y="4419783"/>
            <a:ext cx="787198" cy="3514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33" name="Freeform 11"/>
          <p:cNvSpPr>
            <a:spLocks noEditPoints="1"/>
          </p:cNvSpPr>
          <p:nvPr/>
        </p:nvSpPr>
        <p:spPr bwMode="auto">
          <a:xfrm>
            <a:off x="7225260" y="3809120"/>
            <a:ext cx="559253" cy="548938"/>
          </a:xfrm>
          <a:custGeom>
            <a:avLst/>
            <a:gdLst>
              <a:gd name="T0" fmla="*/ 1432 w 3335"/>
              <a:gd name="T1" fmla="*/ 1825 h 3335"/>
              <a:gd name="T2" fmla="*/ 646 w 3335"/>
              <a:gd name="T3" fmla="*/ 1668 h 3335"/>
              <a:gd name="T4" fmla="*/ 2689 w 3335"/>
              <a:gd name="T5" fmla="*/ 1197 h 3335"/>
              <a:gd name="T6" fmla="*/ 1668 w 3335"/>
              <a:gd name="T7" fmla="*/ 0 h 3335"/>
              <a:gd name="T8" fmla="*/ 1869 w 3335"/>
              <a:gd name="T9" fmla="*/ 12 h 3335"/>
              <a:gd name="T10" fmla="*/ 2064 w 3335"/>
              <a:gd name="T11" fmla="*/ 47 h 3335"/>
              <a:gd name="T12" fmla="*/ 2250 w 3335"/>
              <a:gd name="T13" fmla="*/ 104 h 3335"/>
              <a:gd name="T14" fmla="*/ 2425 w 3335"/>
              <a:gd name="T15" fmla="*/ 182 h 3335"/>
              <a:gd name="T16" fmla="*/ 2590 w 3335"/>
              <a:gd name="T17" fmla="*/ 278 h 3335"/>
              <a:gd name="T18" fmla="*/ 2742 w 3335"/>
              <a:gd name="T19" fmla="*/ 392 h 3335"/>
              <a:gd name="T20" fmla="*/ 2879 w 3335"/>
              <a:gd name="T21" fmla="*/ 522 h 3335"/>
              <a:gd name="T22" fmla="*/ 3002 w 3335"/>
              <a:gd name="T23" fmla="*/ 668 h 3335"/>
              <a:gd name="T24" fmla="*/ 3108 w 3335"/>
              <a:gd name="T25" fmla="*/ 826 h 3335"/>
              <a:gd name="T26" fmla="*/ 3195 w 3335"/>
              <a:gd name="T27" fmla="*/ 996 h 3335"/>
              <a:gd name="T28" fmla="*/ 3262 w 3335"/>
              <a:gd name="T29" fmla="*/ 1177 h 3335"/>
              <a:gd name="T30" fmla="*/ 3308 w 3335"/>
              <a:gd name="T31" fmla="*/ 1368 h 3335"/>
              <a:gd name="T32" fmla="*/ 3332 w 3335"/>
              <a:gd name="T33" fmla="*/ 1566 h 3335"/>
              <a:gd name="T34" fmla="*/ 3332 w 3335"/>
              <a:gd name="T35" fmla="*/ 1769 h 3335"/>
              <a:gd name="T36" fmla="*/ 3308 w 3335"/>
              <a:gd name="T37" fmla="*/ 1967 h 3335"/>
              <a:gd name="T38" fmla="*/ 3262 w 3335"/>
              <a:gd name="T39" fmla="*/ 2158 h 3335"/>
              <a:gd name="T40" fmla="*/ 3195 w 3335"/>
              <a:gd name="T41" fmla="*/ 2339 h 3335"/>
              <a:gd name="T42" fmla="*/ 3108 w 3335"/>
              <a:gd name="T43" fmla="*/ 2509 h 3335"/>
              <a:gd name="T44" fmla="*/ 3002 w 3335"/>
              <a:gd name="T45" fmla="*/ 2667 h 3335"/>
              <a:gd name="T46" fmla="*/ 2879 w 3335"/>
              <a:gd name="T47" fmla="*/ 2813 h 3335"/>
              <a:gd name="T48" fmla="*/ 2742 w 3335"/>
              <a:gd name="T49" fmla="*/ 2943 h 3335"/>
              <a:gd name="T50" fmla="*/ 2590 w 3335"/>
              <a:gd name="T51" fmla="*/ 3057 h 3335"/>
              <a:gd name="T52" fmla="*/ 2425 w 3335"/>
              <a:gd name="T53" fmla="*/ 3153 h 3335"/>
              <a:gd name="T54" fmla="*/ 2250 w 3335"/>
              <a:gd name="T55" fmla="*/ 3231 h 3335"/>
              <a:gd name="T56" fmla="*/ 2064 w 3335"/>
              <a:gd name="T57" fmla="*/ 3288 h 3335"/>
              <a:gd name="T58" fmla="*/ 1869 w 3335"/>
              <a:gd name="T59" fmla="*/ 3323 h 3335"/>
              <a:gd name="T60" fmla="*/ 1668 w 3335"/>
              <a:gd name="T61" fmla="*/ 3335 h 3335"/>
              <a:gd name="T62" fmla="*/ 1466 w 3335"/>
              <a:gd name="T63" fmla="*/ 3323 h 3335"/>
              <a:gd name="T64" fmla="*/ 1271 w 3335"/>
              <a:gd name="T65" fmla="*/ 3288 h 3335"/>
              <a:gd name="T66" fmla="*/ 1085 w 3335"/>
              <a:gd name="T67" fmla="*/ 3231 h 3335"/>
              <a:gd name="T68" fmla="*/ 910 w 3335"/>
              <a:gd name="T69" fmla="*/ 3153 h 3335"/>
              <a:gd name="T70" fmla="*/ 745 w 3335"/>
              <a:gd name="T71" fmla="*/ 3057 h 3335"/>
              <a:gd name="T72" fmla="*/ 593 w 3335"/>
              <a:gd name="T73" fmla="*/ 2943 h 3335"/>
              <a:gd name="T74" fmla="*/ 456 w 3335"/>
              <a:gd name="T75" fmla="*/ 2813 h 3335"/>
              <a:gd name="T76" fmla="*/ 334 w 3335"/>
              <a:gd name="T77" fmla="*/ 2667 h 3335"/>
              <a:gd name="T78" fmla="*/ 227 w 3335"/>
              <a:gd name="T79" fmla="*/ 2509 h 3335"/>
              <a:gd name="T80" fmla="*/ 140 w 3335"/>
              <a:gd name="T81" fmla="*/ 2339 h 3335"/>
              <a:gd name="T82" fmla="*/ 73 w 3335"/>
              <a:gd name="T83" fmla="*/ 2158 h 3335"/>
              <a:gd name="T84" fmla="*/ 27 w 3335"/>
              <a:gd name="T85" fmla="*/ 1967 h 3335"/>
              <a:gd name="T86" fmla="*/ 3 w 3335"/>
              <a:gd name="T87" fmla="*/ 1769 h 3335"/>
              <a:gd name="T88" fmla="*/ 3 w 3335"/>
              <a:gd name="T89" fmla="*/ 1566 h 3335"/>
              <a:gd name="T90" fmla="*/ 27 w 3335"/>
              <a:gd name="T91" fmla="*/ 1368 h 3335"/>
              <a:gd name="T92" fmla="*/ 73 w 3335"/>
              <a:gd name="T93" fmla="*/ 1177 h 3335"/>
              <a:gd name="T94" fmla="*/ 140 w 3335"/>
              <a:gd name="T95" fmla="*/ 996 h 3335"/>
              <a:gd name="T96" fmla="*/ 227 w 3335"/>
              <a:gd name="T97" fmla="*/ 826 h 3335"/>
              <a:gd name="T98" fmla="*/ 334 w 3335"/>
              <a:gd name="T99" fmla="*/ 668 h 3335"/>
              <a:gd name="T100" fmla="*/ 456 w 3335"/>
              <a:gd name="T101" fmla="*/ 522 h 3335"/>
              <a:gd name="T102" fmla="*/ 593 w 3335"/>
              <a:gd name="T103" fmla="*/ 392 h 3335"/>
              <a:gd name="T104" fmla="*/ 745 w 3335"/>
              <a:gd name="T105" fmla="*/ 278 h 3335"/>
              <a:gd name="T106" fmla="*/ 910 w 3335"/>
              <a:gd name="T107" fmla="*/ 182 h 3335"/>
              <a:gd name="T108" fmla="*/ 1085 w 3335"/>
              <a:gd name="T109" fmla="*/ 104 h 3335"/>
              <a:gd name="T110" fmla="*/ 1271 w 3335"/>
              <a:gd name="T111" fmla="*/ 47 h 3335"/>
              <a:gd name="T112" fmla="*/ 1466 w 3335"/>
              <a:gd name="T113" fmla="*/ 12 h 3335"/>
              <a:gd name="T114" fmla="*/ 1668 w 3335"/>
              <a:gd name="T115" fmla="*/ 0 h 3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335" h="3335">
                <a:moveTo>
                  <a:pt x="2374" y="881"/>
                </a:moveTo>
                <a:lnTo>
                  <a:pt x="1432" y="1825"/>
                </a:lnTo>
                <a:lnTo>
                  <a:pt x="960" y="1352"/>
                </a:lnTo>
                <a:lnTo>
                  <a:pt x="646" y="1668"/>
                </a:lnTo>
                <a:lnTo>
                  <a:pt x="1432" y="2454"/>
                </a:lnTo>
                <a:lnTo>
                  <a:pt x="2689" y="1197"/>
                </a:lnTo>
                <a:lnTo>
                  <a:pt x="2374" y="881"/>
                </a:lnTo>
                <a:close/>
                <a:moveTo>
                  <a:pt x="1668" y="0"/>
                </a:moveTo>
                <a:lnTo>
                  <a:pt x="1769" y="3"/>
                </a:lnTo>
                <a:lnTo>
                  <a:pt x="1869" y="12"/>
                </a:lnTo>
                <a:lnTo>
                  <a:pt x="1967" y="27"/>
                </a:lnTo>
                <a:lnTo>
                  <a:pt x="2064" y="47"/>
                </a:lnTo>
                <a:lnTo>
                  <a:pt x="2158" y="73"/>
                </a:lnTo>
                <a:lnTo>
                  <a:pt x="2250" y="104"/>
                </a:lnTo>
                <a:lnTo>
                  <a:pt x="2339" y="140"/>
                </a:lnTo>
                <a:lnTo>
                  <a:pt x="2425" y="182"/>
                </a:lnTo>
                <a:lnTo>
                  <a:pt x="2509" y="227"/>
                </a:lnTo>
                <a:lnTo>
                  <a:pt x="2590" y="278"/>
                </a:lnTo>
                <a:lnTo>
                  <a:pt x="2667" y="334"/>
                </a:lnTo>
                <a:lnTo>
                  <a:pt x="2742" y="392"/>
                </a:lnTo>
                <a:lnTo>
                  <a:pt x="2813" y="456"/>
                </a:lnTo>
                <a:lnTo>
                  <a:pt x="2879" y="522"/>
                </a:lnTo>
                <a:lnTo>
                  <a:pt x="2943" y="593"/>
                </a:lnTo>
                <a:lnTo>
                  <a:pt x="3002" y="668"/>
                </a:lnTo>
                <a:lnTo>
                  <a:pt x="3057" y="745"/>
                </a:lnTo>
                <a:lnTo>
                  <a:pt x="3108" y="826"/>
                </a:lnTo>
                <a:lnTo>
                  <a:pt x="3153" y="910"/>
                </a:lnTo>
                <a:lnTo>
                  <a:pt x="3195" y="996"/>
                </a:lnTo>
                <a:lnTo>
                  <a:pt x="3231" y="1085"/>
                </a:lnTo>
                <a:lnTo>
                  <a:pt x="3262" y="1177"/>
                </a:lnTo>
                <a:lnTo>
                  <a:pt x="3288" y="1271"/>
                </a:lnTo>
                <a:lnTo>
                  <a:pt x="3308" y="1368"/>
                </a:lnTo>
                <a:lnTo>
                  <a:pt x="3323" y="1466"/>
                </a:lnTo>
                <a:lnTo>
                  <a:pt x="3332" y="1566"/>
                </a:lnTo>
                <a:lnTo>
                  <a:pt x="3335" y="1668"/>
                </a:lnTo>
                <a:lnTo>
                  <a:pt x="3332" y="1769"/>
                </a:lnTo>
                <a:lnTo>
                  <a:pt x="3323" y="1869"/>
                </a:lnTo>
                <a:lnTo>
                  <a:pt x="3308" y="1967"/>
                </a:lnTo>
                <a:lnTo>
                  <a:pt x="3288" y="2064"/>
                </a:lnTo>
                <a:lnTo>
                  <a:pt x="3262" y="2158"/>
                </a:lnTo>
                <a:lnTo>
                  <a:pt x="3231" y="2250"/>
                </a:lnTo>
                <a:lnTo>
                  <a:pt x="3195" y="2339"/>
                </a:lnTo>
                <a:lnTo>
                  <a:pt x="3153" y="2425"/>
                </a:lnTo>
                <a:lnTo>
                  <a:pt x="3108" y="2509"/>
                </a:lnTo>
                <a:lnTo>
                  <a:pt x="3057" y="2590"/>
                </a:lnTo>
                <a:lnTo>
                  <a:pt x="3002" y="2667"/>
                </a:lnTo>
                <a:lnTo>
                  <a:pt x="2943" y="2742"/>
                </a:lnTo>
                <a:lnTo>
                  <a:pt x="2879" y="2813"/>
                </a:lnTo>
                <a:lnTo>
                  <a:pt x="2813" y="2879"/>
                </a:lnTo>
                <a:lnTo>
                  <a:pt x="2742" y="2943"/>
                </a:lnTo>
                <a:lnTo>
                  <a:pt x="2667" y="3002"/>
                </a:lnTo>
                <a:lnTo>
                  <a:pt x="2590" y="3057"/>
                </a:lnTo>
                <a:lnTo>
                  <a:pt x="2509" y="3108"/>
                </a:lnTo>
                <a:lnTo>
                  <a:pt x="2425" y="3153"/>
                </a:lnTo>
                <a:lnTo>
                  <a:pt x="2339" y="3195"/>
                </a:lnTo>
                <a:lnTo>
                  <a:pt x="2250" y="3231"/>
                </a:lnTo>
                <a:lnTo>
                  <a:pt x="2158" y="3262"/>
                </a:lnTo>
                <a:lnTo>
                  <a:pt x="2064" y="3288"/>
                </a:lnTo>
                <a:lnTo>
                  <a:pt x="1967" y="3308"/>
                </a:lnTo>
                <a:lnTo>
                  <a:pt x="1869" y="3323"/>
                </a:lnTo>
                <a:lnTo>
                  <a:pt x="1769" y="3332"/>
                </a:lnTo>
                <a:lnTo>
                  <a:pt x="1668" y="3335"/>
                </a:lnTo>
                <a:lnTo>
                  <a:pt x="1566" y="3332"/>
                </a:lnTo>
                <a:lnTo>
                  <a:pt x="1466" y="3323"/>
                </a:lnTo>
                <a:lnTo>
                  <a:pt x="1368" y="3308"/>
                </a:lnTo>
                <a:lnTo>
                  <a:pt x="1271" y="3288"/>
                </a:lnTo>
                <a:lnTo>
                  <a:pt x="1177" y="3262"/>
                </a:lnTo>
                <a:lnTo>
                  <a:pt x="1085" y="3231"/>
                </a:lnTo>
                <a:lnTo>
                  <a:pt x="996" y="3195"/>
                </a:lnTo>
                <a:lnTo>
                  <a:pt x="910" y="3153"/>
                </a:lnTo>
                <a:lnTo>
                  <a:pt x="826" y="3108"/>
                </a:lnTo>
                <a:lnTo>
                  <a:pt x="745" y="3057"/>
                </a:lnTo>
                <a:lnTo>
                  <a:pt x="668" y="3002"/>
                </a:lnTo>
                <a:lnTo>
                  <a:pt x="593" y="2943"/>
                </a:lnTo>
                <a:lnTo>
                  <a:pt x="522" y="2879"/>
                </a:lnTo>
                <a:lnTo>
                  <a:pt x="456" y="2813"/>
                </a:lnTo>
                <a:lnTo>
                  <a:pt x="392" y="2742"/>
                </a:lnTo>
                <a:lnTo>
                  <a:pt x="334" y="2667"/>
                </a:lnTo>
                <a:lnTo>
                  <a:pt x="278" y="2590"/>
                </a:lnTo>
                <a:lnTo>
                  <a:pt x="227" y="2509"/>
                </a:lnTo>
                <a:lnTo>
                  <a:pt x="182" y="2425"/>
                </a:lnTo>
                <a:lnTo>
                  <a:pt x="140" y="2339"/>
                </a:lnTo>
                <a:lnTo>
                  <a:pt x="104" y="2250"/>
                </a:lnTo>
                <a:lnTo>
                  <a:pt x="73" y="2158"/>
                </a:lnTo>
                <a:lnTo>
                  <a:pt x="47" y="2064"/>
                </a:lnTo>
                <a:lnTo>
                  <a:pt x="27" y="1967"/>
                </a:lnTo>
                <a:lnTo>
                  <a:pt x="12" y="1869"/>
                </a:lnTo>
                <a:lnTo>
                  <a:pt x="3" y="1769"/>
                </a:lnTo>
                <a:lnTo>
                  <a:pt x="0" y="1668"/>
                </a:lnTo>
                <a:lnTo>
                  <a:pt x="3" y="1566"/>
                </a:lnTo>
                <a:lnTo>
                  <a:pt x="12" y="1466"/>
                </a:lnTo>
                <a:lnTo>
                  <a:pt x="27" y="1368"/>
                </a:lnTo>
                <a:lnTo>
                  <a:pt x="47" y="1271"/>
                </a:lnTo>
                <a:lnTo>
                  <a:pt x="73" y="1177"/>
                </a:lnTo>
                <a:lnTo>
                  <a:pt x="104" y="1085"/>
                </a:lnTo>
                <a:lnTo>
                  <a:pt x="140" y="996"/>
                </a:lnTo>
                <a:lnTo>
                  <a:pt x="182" y="910"/>
                </a:lnTo>
                <a:lnTo>
                  <a:pt x="227" y="826"/>
                </a:lnTo>
                <a:lnTo>
                  <a:pt x="278" y="745"/>
                </a:lnTo>
                <a:lnTo>
                  <a:pt x="334" y="668"/>
                </a:lnTo>
                <a:lnTo>
                  <a:pt x="392" y="593"/>
                </a:lnTo>
                <a:lnTo>
                  <a:pt x="456" y="522"/>
                </a:lnTo>
                <a:lnTo>
                  <a:pt x="522" y="456"/>
                </a:lnTo>
                <a:lnTo>
                  <a:pt x="593" y="392"/>
                </a:lnTo>
                <a:lnTo>
                  <a:pt x="668" y="334"/>
                </a:lnTo>
                <a:lnTo>
                  <a:pt x="745" y="278"/>
                </a:lnTo>
                <a:lnTo>
                  <a:pt x="826" y="227"/>
                </a:lnTo>
                <a:lnTo>
                  <a:pt x="910" y="182"/>
                </a:lnTo>
                <a:lnTo>
                  <a:pt x="996" y="140"/>
                </a:lnTo>
                <a:lnTo>
                  <a:pt x="1085" y="104"/>
                </a:lnTo>
                <a:lnTo>
                  <a:pt x="1177" y="73"/>
                </a:lnTo>
                <a:lnTo>
                  <a:pt x="1271" y="47"/>
                </a:lnTo>
                <a:lnTo>
                  <a:pt x="1368" y="27"/>
                </a:lnTo>
                <a:lnTo>
                  <a:pt x="1466" y="12"/>
                </a:lnTo>
                <a:lnTo>
                  <a:pt x="1566" y="3"/>
                </a:lnTo>
                <a:lnTo>
                  <a:pt x="1668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1" name="Group 150"/>
          <p:cNvGrpSpPr/>
          <p:nvPr/>
        </p:nvGrpSpPr>
        <p:grpSpPr>
          <a:xfrm>
            <a:off x="6265583" y="4328413"/>
            <a:ext cx="2548338" cy="1996184"/>
            <a:chOff x="8244785" y="4512856"/>
            <a:chExt cx="2548338" cy="1324609"/>
          </a:xfrm>
        </p:grpSpPr>
        <p:sp>
          <p:nvSpPr>
            <p:cNvPr id="152" name="Rectangle 151"/>
            <p:cNvSpPr/>
            <p:nvPr/>
          </p:nvSpPr>
          <p:spPr>
            <a:xfrm>
              <a:off x="8244785" y="5468133"/>
              <a:ext cx="254833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8580337" y="4512856"/>
              <a:ext cx="1807502" cy="2655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2000" kern="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ამოცანა</a:t>
              </a:r>
              <a:endParaRPr lang="en-US" sz="2000" kern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9" name="Rectangle 158"/>
          <p:cNvSpPr/>
          <p:nvPr/>
        </p:nvSpPr>
        <p:spPr>
          <a:xfrm>
            <a:off x="6173113" y="4467345"/>
            <a:ext cx="3049333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a-GE" dirty="0" smtClean="0"/>
              <a:t> </a:t>
            </a:r>
            <a:endParaRPr lang="en-US" dirty="0" smtClean="0"/>
          </a:p>
          <a:p>
            <a:pPr algn="ctr"/>
            <a:r>
              <a:rPr lang="ka-GE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დაეხმაროს ადამიანებს შესაძლებლობებისა და  უნარების გაუმჯობესებაში, რესურსების ძიებაში. შეცვალოს სოციალური პოლიტიკა იმგვარად, რომ ადამიანებმა მიაღწიონ თვითრეალიზებას 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60" name="Picture 15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69030" y="93521"/>
            <a:ext cx="832511" cy="93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904736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/>
        </p:nvSpPr>
        <p:spPr bwMode="auto">
          <a:xfrm>
            <a:off x="3210512" y="5338362"/>
            <a:ext cx="5923923" cy="946406"/>
          </a:xfrm>
          <a:custGeom>
            <a:avLst/>
            <a:gdLst>
              <a:gd name="T0" fmla="*/ 1703 w 1703"/>
              <a:gd name="T1" fmla="*/ 184 h 369"/>
              <a:gd name="T2" fmla="*/ 1508 w 1703"/>
              <a:gd name="T3" fmla="*/ 0 h 369"/>
              <a:gd name="T4" fmla="*/ 1508 w 1703"/>
              <a:gd name="T5" fmla="*/ 0 h 369"/>
              <a:gd name="T6" fmla="*/ 0 w 1703"/>
              <a:gd name="T7" fmla="*/ 0 h 369"/>
              <a:gd name="T8" fmla="*/ 0 w 1703"/>
              <a:gd name="T9" fmla="*/ 369 h 369"/>
              <a:gd name="T10" fmla="*/ 1508 w 1703"/>
              <a:gd name="T11" fmla="*/ 369 h 369"/>
              <a:gd name="T12" fmla="*/ 1508 w 1703"/>
              <a:gd name="T13" fmla="*/ 369 h 369"/>
              <a:gd name="T14" fmla="*/ 1703 w 1703"/>
              <a:gd name="T15" fmla="*/ 184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03" h="369">
                <a:moveTo>
                  <a:pt x="1703" y="184"/>
                </a:moveTo>
                <a:lnTo>
                  <a:pt x="1508" y="0"/>
                </a:lnTo>
                <a:lnTo>
                  <a:pt x="1508" y="0"/>
                </a:lnTo>
                <a:lnTo>
                  <a:pt x="0" y="0"/>
                </a:lnTo>
                <a:lnTo>
                  <a:pt x="0" y="369"/>
                </a:lnTo>
                <a:lnTo>
                  <a:pt x="1508" y="369"/>
                </a:lnTo>
                <a:lnTo>
                  <a:pt x="1508" y="369"/>
                </a:lnTo>
                <a:lnTo>
                  <a:pt x="1703" y="184"/>
                </a:lnTo>
                <a:close/>
              </a:path>
            </a:pathLst>
          </a:custGeom>
          <a:solidFill>
            <a:srgbClr val="77933C">
              <a:alpha val="12941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ბავშვის </a:t>
            </a:r>
            <a:r>
              <a:rPr lang="ka-GE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ძალადობისგან/უგულებელყოფისგან </a:t>
            </a:r>
            <a:r>
              <a:rPr lang="ka-G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დაცვა</a:t>
            </a:r>
            <a:r>
              <a:rPr lang="ka-GE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; მიზნობრივი </a:t>
            </a:r>
            <a:r>
              <a:rPr lang="ka-G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ჯგუფების იდენტიფიცირება;ვიზიტები ოჯახში; შეფასება;ბავშვის ოაჯხიდან გამოყვანა; მონიტორინგის გარძელება; ანგარიშის და დასკვნის მომზადება.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  <a:p>
            <a:endParaRPr lang="en-US" b="1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1" name="Freeform 7"/>
          <p:cNvSpPr>
            <a:spLocks/>
          </p:cNvSpPr>
          <p:nvPr/>
        </p:nvSpPr>
        <p:spPr bwMode="auto">
          <a:xfrm>
            <a:off x="3231555" y="4528902"/>
            <a:ext cx="5912445" cy="809460"/>
          </a:xfrm>
          <a:custGeom>
            <a:avLst/>
            <a:gdLst>
              <a:gd name="T0" fmla="*/ 1972 w 1972"/>
              <a:gd name="T1" fmla="*/ 185 h 369"/>
              <a:gd name="T2" fmla="*/ 1778 w 1972"/>
              <a:gd name="T3" fmla="*/ 0 h 369"/>
              <a:gd name="T4" fmla="*/ 1778 w 1972"/>
              <a:gd name="T5" fmla="*/ 0 h 369"/>
              <a:gd name="T6" fmla="*/ 0 w 1972"/>
              <a:gd name="T7" fmla="*/ 0 h 369"/>
              <a:gd name="T8" fmla="*/ 0 w 1972"/>
              <a:gd name="T9" fmla="*/ 369 h 369"/>
              <a:gd name="T10" fmla="*/ 1778 w 1972"/>
              <a:gd name="T11" fmla="*/ 369 h 369"/>
              <a:gd name="T12" fmla="*/ 1778 w 1972"/>
              <a:gd name="T13" fmla="*/ 369 h 369"/>
              <a:gd name="T14" fmla="*/ 1972 w 1972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72" h="369">
                <a:moveTo>
                  <a:pt x="1972" y="185"/>
                </a:moveTo>
                <a:lnTo>
                  <a:pt x="1778" y="0"/>
                </a:lnTo>
                <a:lnTo>
                  <a:pt x="1778" y="0"/>
                </a:lnTo>
                <a:lnTo>
                  <a:pt x="0" y="0"/>
                </a:lnTo>
                <a:lnTo>
                  <a:pt x="0" y="369"/>
                </a:lnTo>
                <a:lnTo>
                  <a:pt x="1778" y="369"/>
                </a:lnTo>
                <a:lnTo>
                  <a:pt x="1778" y="369"/>
                </a:lnTo>
                <a:lnTo>
                  <a:pt x="1972" y="185"/>
                </a:lnTo>
                <a:close/>
              </a:path>
            </a:pathLst>
          </a:custGeom>
          <a:solidFill>
            <a:srgbClr val="77933C">
              <a:alpha val="20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>
                <a:latin typeface="Calibri Light" charset="0"/>
                <a:ea typeface="Calibri Light" charset="0"/>
                <a:cs typeface="Calibri Light" charset="0"/>
              </a:rPr>
              <a:t>მეურვეობა-მზრუნველობის/მხარდამჭერობის ღონისძიებების </a:t>
            </a:r>
            <a:r>
              <a:rPr lang="ka-GE" sz="1400" dirty="0" smtClean="0">
                <a:latin typeface="Calibri Light" charset="0"/>
                <a:ea typeface="Calibri Light" charset="0"/>
                <a:cs typeface="Calibri Light" charset="0"/>
              </a:rPr>
              <a:t>გატარება/კანდიდატთან </a:t>
            </a:r>
            <a:r>
              <a:rPr lang="ka-GE" sz="1400" dirty="0">
                <a:latin typeface="Calibri Light" charset="0"/>
                <a:ea typeface="Calibri Light" charset="0"/>
                <a:cs typeface="Calibri Light" charset="0"/>
              </a:rPr>
              <a:t>გასაუბრება, შეფასება, კონსულტირება, დასკვნის მომზადება.შედეგების მოხსენება </a:t>
            </a:r>
            <a:r>
              <a:rPr lang="ka-GE" sz="1400" dirty="0" smtClean="0">
                <a:latin typeface="Calibri Light" charset="0"/>
                <a:ea typeface="Calibri Light" charset="0"/>
                <a:cs typeface="Calibri Light" charset="0"/>
              </a:rPr>
              <a:t>ხელმძღვანელებისთვის</a:t>
            </a: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2" name="Freeform 8"/>
          <p:cNvSpPr>
            <a:spLocks/>
          </p:cNvSpPr>
          <p:nvPr/>
        </p:nvSpPr>
        <p:spPr bwMode="auto">
          <a:xfrm>
            <a:off x="3231555" y="3827718"/>
            <a:ext cx="5836245" cy="701835"/>
          </a:xfrm>
          <a:custGeom>
            <a:avLst/>
            <a:gdLst>
              <a:gd name="T0" fmla="*/ 1513 w 1513"/>
              <a:gd name="T1" fmla="*/ 185 h 372"/>
              <a:gd name="T2" fmla="*/ 1319 w 1513"/>
              <a:gd name="T3" fmla="*/ 0 h 372"/>
              <a:gd name="T4" fmla="*/ 1319 w 1513"/>
              <a:gd name="T5" fmla="*/ 0 h 372"/>
              <a:gd name="T6" fmla="*/ 0 w 1513"/>
              <a:gd name="T7" fmla="*/ 0 h 372"/>
              <a:gd name="T8" fmla="*/ 0 w 1513"/>
              <a:gd name="T9" fmla="*/ 372 h 372"/>
              <a:gd name="T10" fmla="*/ 1319 w 1513"/>
              <a:gd name="T11" fmla="*/ 372 h 372"/>
              <a:gd name="T12" fmla="*/ 1319 w 1513"/>
              <a:gd name="T13" fmla="*/ 369 h 372"/>
              <a:gd name="T14" fmla="*/ 1513 w 1513"/>
              <a:gd name="T15" fmla="*/ 18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3" h="372">
                <a:moveTo>
                  <a:pt x="1513" y="185"/>
                </a:moveTo>
                <a:lnTo>
                  <a:pt x="1319" y="0"/>
                </a:lnTo>
                <a:lnTo>
                  <a:pt x="1319" y="0"/>
                </a:lnTo>
                <a:lnTo>
                  <a:pt x="0" y="0"/>
                </a:lnTo>
                <a:lnTo>
                  <a:pt x="0" y="372"/>
                </a:lnTo>
                <a:lnTo>
                  <a:pt x="1319" y="372"/>
                </a:lnTo>
                <a:lnTo>
                  <a:pt x="1319" y="369"/>
                </a:lnTo>
                <a:lnTo>
                  <a:pt x="1513" y="185"/>
                </a:lnTo>
                <a:close/>
              </a:path>
            </a:pathLst>
          </a:custGeom>
          <a:solidFill>
            <a:srgbClr val="77933C">
              <a:alpha val="25882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შვილად აყვანის ღონისძიებების განხორციელება;კანდიდატთან გაუსბრება;კონსულტაცია;დოკუმენტაციის წარმოება; შეთავსების ანგარიშის მომზადება 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3" name="Freeform 9"/>
          <p:cNvSpPr>
            <a:spLocks/>
          </p:cNvSpPr>
          <p:nvPr/>
        </p:nvSpPr>
        <p:spPr bwMode="auto">
          <a:xfrm>
            <a:off x="3231554" y="1729145"/>
            <a:ext cx="5738218" cy="705043"/>
          </a:xfrm>
          <a:custGeom>
            <a:avLst/>
            <a:gdLst>
              <a:gd name="T0" fmla="*/ 1726 w 1726"/>
              <a:gd name="T1" fmla="*/ 185 h 370"/>
              <a:gd name="T2" fmla="*/ 1530 w 1726"/>
              <a:gd name="T3" fmla="*/ 0 h 370"/>
              <a:gd name="T4" fmla="*/ 1530 w 1726"/>
              <a:gd name="T5" fmla="*/ 0 h 370"/>
              <a:gd name="T6" fmla="*/ 0 w 1726"/>
              <a:gd name="T7" fmla="*/ 0 h 370"/>
              <a:gd name="T8" fmla="*/ 0 w 1726"/>
              <a:gd name="T9" fmla="*/ 370 h 370"/>
              <a:gd name="T10" fmla="*/ 1530 w 1726"/>
              <a:gd name="T11" fmla="*/ 370 h 370"/>
              <a:gd name="T12" fmla="*/ 1530 w 1726"/>
              <a:gd name="T13" fmla="*/ 370 h 370"/>
              <a:gd name="T14" fmla="*/ 1726 w 1726"/>
              <a:gd name="T15" fmla="*/ 185 h 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26" h="370">
                <a:moveTo>
                  <a:pt x="1726" y="185"/>
                </a:moveTo>
                <a:lnTo>
                  <a:pt x="1530" y="0"/>
                </a:lnTo>
                <a:lnTo>
                  <a:pt x="1530" y="0"/>
                </a:lnTo>
                <a:lnTo>
                  <a:pt x="0" y="0"/>
                </a:lnTo>
                <a:lnTo>
                  <a:pt x="0" y="370"/>
                </a:lnTo>
                <a:lnTo>
                  <a:pt x="1530" y="370"/>
                </a:lnTo>
                <a:lnTo>
                  <a:pt x="1530" y="370"/>
                </a:lnTo>
                <a:lnTo>
                  <a:pt x="1726" y="185"/>
                </a:lnTo>
                <a:close/>
              </a:path>
            </a:pathLst>
          </a:custGeom>
          <a:solidFill>
            <a:srgbClr val="77933C">
              <a:alpha val="52941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ბენეფიციარის მდგომარეობის შეფასება/საჭირო მომსახურების განსაზღვრა/ინტერვენციის გაგემვა/დსაკვნისა და რეკომენდაციის მომზადება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4" name="Freeform 10"/>
          <p:cNvSpPr>
            <a:spLocks/>
          </p:cNvSpPr>
          <p:nvPr/>
        </p:nvSpPr>
        <p:spPr bwMode="auto">
          <a:xfrm>
            <a:off x="3231555" y="1027923"/>
            <a:ext cx="5738217" cy="699949"/>
          </a:xfrm>
          <a:custGeom>
            <a:avLst/>
            <a:gdLst>
              <a:gd name="T0" fmla="*/ 2053 w 2053"/>
              <a:gd name="T1" fmla="*/ 187 h 371"/>
              <a:gd name="T2" fmla="*/ 1859 w 2053"/>
              <a:gd name="T3" fmla="*/ 2 h 371"/>
              <a:gd name="T4" fmla="*/ 1859 w 2053"/>
              <a:gd name="T5" fmla="*/ 0 h 371"/>
              <a:gd name="T6" fmla="*/ 0 w 2053"/>
              <a:gd name="T7" fmla="*/ 0 h 371"/>
              <a:gd name="T8" fmla="*/ 0 w 2053"/>
              <a:gd name="T9" fmla="*/ 371 h 371"/>
              <a:gd name="T10" fmla="*/ 1859 w 2053"/>
              <a:gd name="T11" fmla="*/ 371 h 371"/>
              <a:gd name="T12" fmla="*/ 1859 w 2053"/>
              <a:gd name="T13" fmla="*/ 371 h 371"/>
              <a:gd name="T14" fmla="*/ 2053 w 2053"/>
              <a:gd name="T15" fmla="*/ 187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53" h="371">
                <a:moveTo>
                  <a:pt x="2053" y="187"/>
                </a:moveTo>
                <a:lnTo>
                  <a:pt x="1859" y="2"/>
                </a:lnTo>
                <a:lnTo>
                  <a:pt x="1859" y="0"/>
                </a:lnTo>
                <a:lnTo>
                  <a:pt x="0" y="0"/>
                </a:lnTo>
                <a:lnTo>
                  <a:pt x="0" y="371"/>
                </a:lnTo>
                <a:lnTo>
                  <a:pt x="1859" y="371"/>
                </a:lnTo>
                <a:lnTo>
                  <a:pt x="1859" y="371"/>
                </a:lnTo>
                <a:lnTo>
                  <a:pt x="2053" y="187"/>
                </a:lnTo>
                <a:close/>
              </a:path>
            </a:pathLst>
          </a:custGeom>
          <a:solidFill>
            <a:srgbClr val="77933C">
              <a:alpha val="61176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/>
              <a:t>მოქალაქესთან გასაუბრება/მაძიებლის იდენტიფიცირება/კონსულტირება/ </a:t>
            </a:r>
            <a:r>
              <a:rPr lang="ka-GE" sz="1400" dirty="0" smtClean="0"/>
              <a:t>გადამისამართება </a:t>
            </a:r>
            <a:r>
              <a:rPr lang="ka-GE" sz="1400" dirty="0"/>
              <a:t>შესაბამის სერვისებთან</a:t>
            </a:r>
            <a:endParaRPr lang="en-US" sz="1400" dirty="0"/>
          </a:p>
        </p:txBody>
      </p:sp>
      <p:sp>
        <p:nvSpPr>
          <p:cNvPr id="15" name="Freeform 11"/>
          <p:cNvSpPr>
            <a:spLocks/>
          </p:cNvSpPr>
          <p:nvPr/>
        </p:nvSpPr>
        <p:spPr bwMode="auto">
          <a:xfrm>
            <a:off x="3231554" y="2429707"/>
            <a:ext cx="5738218" cy="696176"/>
          </a:xfrm>
          <a:custGeom>
            <a:avLst/>
            <a:gdLst>
              <a:gd name="T0" fmla="*/ 1830 w 1830"/>
              <a:gd name="T1" fmla="*/ 185 h 369"/>
              <a:gd name="T2" fmla="*/ 1636 w 1830"/>
              <a:gd name="T3" fmla="*/ 0 h 369"/>
              <a:gd name="T4" fmla="*/ 1636 w 1830"/>
              <a:gd name="T5" fmla="*/ 0 h 369"/>
              <a:gd name="T6" fmla="*/ 0 w 1830"/>
              <a:gd name="T7" fmla="*/ 0 h 369"/>
              <a:gd name="T8" fmla="*/ 0 w 1830"/>
              <a:gd name="T9" fmla="*/ 369 h 369"/>
              <a:gd name="T10" fmla="*/ 1636 w 1830"/>
              <a:gd name="T11" fmla="*/ 369 h 369"/>
              <a:gd name="T12" fmla="*/ 1636 w 1830"/>
              <a:gd name="T13" fmla="*/ 369 h 369"/>
              <a:gd name="T14" fmla="*/ 1830 w 1830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30" h="369">
                <a:moveTo>
                  <a:pt x="1830" y="185"/>
                </a:moveTo>
                <a:lnTo>
                  <a:pt x="1636" y="0"/>
                </a:lnTo>
                <a:lnTo>
                  <a:pt x="1636" y="0"/>
                </a:lnTo>
                <a:lnTo>
                  <a:pt x="0" y="0"/>
                </a:lnTo>
                <a:lnTo>
                  <a:pt x="0" y="369"/>
                </a:lnTo>
                <a:lnTo>
                  <a:pt x="1636" y="369"/>
                </a:lnTo>
                <a:lnTo>
                  <a:pt x="1636" y="369"/>
                </a:lnTo>
                <a:lnTo>
                  <a:pt x="1830" y="185"/>
                </a:lnTo>
                <a:close/>
              </a:path>
            </a:pathLst>
          </a:custGeom>
          <a:solidFill>
            <a:srgbClr val="77933C">
              <a:alpha val="43137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მშვილებელი/მიმღები კანდიდატის დარეგისტრირება/კონსულტირება/შეფასება/დასკვნისა და რეკომენდაციის მომზადება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6" name="Freeform 12"/>
          <p:cNvSpPr>
            <a:spLocks/>
          </p:cNvSpPr>
          <p:nvPr/>
        </p:nvSpPr>
        <p:spPr bwMode="auto">
          <a:xfrm>
            <a:off x="3231554" y="3125883"/>
            <a:ext cx="5738218" cy="701835"/>
          </a:xfrm>
          <a:custGeom>
            <a:avLst/>
            <a:gdLst>
              <a:gd name="T0" fmla="*/ 1613 w 1613"/>
              <a:gd name="T1" fmla="*/ 187 h 372"/>
              <a:gd name="T2" fmla="*/ 1418 w 1613"/>
              <a:gd name="T3" fmla="*/ 3 h 372"/>
              <a:gd name="T4" fmla="*/ 1418 w 1613"/>
              <a:gd name="T5" fmla="*/ 0 h 372"/>
              <a:gd name="T6" fmla="*/ 0 w 1613"/>
              <a:gd name="T7" fmla="*/ 0 h 372"/>
              <a:gd name="T8" fmla="*/ 0 w 1613"/>
              <a:gd name="T9" fmla="*/ 372 h 372"/>
              <a:gd name="T10" fmla="*/ 1418 w 1613"/>
              <a:gd name="T11" fmla="*/ 372 h 372"/>
              <a:gd name="T12" fmla="*/ 1418 w 1613"/>
              <a:gd name="T13" fmla="*/ 372 h 372"/>
              <a:gd name="T14" fmla="*/ 1613 w 1613"/>
              <a:gd name="T15" fmla="*/ 187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3" h="372">
                <a:moveTo>
                  <a:pt x="1613" y="187"/>
                </a:moveTo>
                <a:lnTo>
                  <a:pt x="1418" y="3"/>
                </a:lnTo>
                <a:lnTo>
                  <a:pt x="1418" y="0"/>
                </a:lnTo>
                <a:lnTo>
                  <a:pt x="0" y="0"/>
                </a:lnTo>
                <a:lnTo>
                  <a:pt x="0" y="372"/>
                </a:lnTo>
                <a:lnTo>
                  <a:pt x="1418" y="372"/>
                </a:lnTo>
                <a:lnTo>
                  <a:pt x="1418" y="372"/>
                </a:lnTo>
                <a:lnTo>
                  <a:pt x="1613" y="187"/>
                </a:lnTo>
                <a:close/>
              </a:path>
            </a:pathLst>
          </a:custGeom>
          <a:solidFill>
            <a:srgbClr val="77933C">
              <a:alpha val="32941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უწყებათაშორისი საქმიანობა;ინდივიდუალური და ჯგუფური პროფესიულ ზედამხედველობა;არასრულწოლოვანთა საქმეების </a:t>
            </a:r>
            <a:r>
              <a:rPr lang="ka-GE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წარმოება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2327139" y="3122110"/>
            <a:ext cx="375071" cy="17923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8" name="Freeform 14"/>
          <p:cNvSpPr>
            <a:spLocks/>
          </p:cNvSpPr>
          <p:nvPr/>
        </p:nvSpPr>
        <p:spPr bwMode="auto">
          <a:xfrm>
            <a:off x="2702210" y="1027923"/>
            <a:ext cx="533591" cy="2273418"/>
          </a:xfrm>
          <a:custGeom>
            <a:avLst/>
            <a:gdLst>
              <a:gd name="T0" fmla="*/ 0 w 377"/>
              <a:gd name="T1" fmla="*/ 1203 h 1203"/>
              <a:gd name="T2" fmla="*/ 377 w 377"/>
              <a:gd name="T3" fmla="*/ 369 h 1203"/>
              <a:gd name="T4" fmla="*/ 377 w 377"/>
              <a:gd name="T5" fmla="*/ 0 h 1203"/>
              <a:gd name="T6" fmla="*/ 0 w 377"/>
              <a:gd name="T7" fmla="*/ 1108 h 1203"/>
              <a:gd name="T8" fmla="*/ 0 w 377"/>
              <a:gd name="T9" fmla="*/ 1203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1203">
                <a:moveTo>
                  <a:pt x="0" y="1203"/>
                </a:moveTo>
                <a:lnTo>
                  <a:pt x="377" y="369"/>
                </a:lnTo>
                <a:lnTo>
                  <a:pt x="377" y="0"/>
                </a:lnTo>
                <a:lnTo>
                  <a:pt x="0" y="1108"/>
                </a:lnTo>
                <a:lnTo>
                  <a:pt x="0" y="1203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2327139" y="3301341"/>
            <a:ext cx="375071" cy="1735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0" name="Freeform 16"/>
          <p:cNvSpPr>
            <a:spLocks/>
          </p:cNvSpPr>
          <p:nvPr/>
        </p:nvSpPr>
        <p:spPr bwMode="auto">
          <a:xfrm>
            <a:off x="2702210" y="1733532"/>
            <a:ext cx="529345" cy="1741383"/>
          </a:xfrm>
          <a:custGeom>
            <a:avLst/>
            <a:gdLst>
              <a:gd name="T0" fmla="*/ 0 w 374"/>
              <a:gd name="T1" fmla="*/ 923 h 923"/>
              <a:gd name="T2" fmla="*/ 374 w 374"/>
              <a:gd name="T3" fmla="*/ 369 h 923"/>
              <a:gd name="T4" fmla="*/ 374 w 374"/>
              <a:gd name="T5" fmla="*/ 0 h 923"/>
              <a:gd name="T6" fmla="*/ 0 w 374"/>
              <a:gd name="T7" fmla="*/ 831 h 923"/>
              <a:gd name="T8" fmla="*/ 0 w 374"/>
              <a:gd name="T9" fmla="*/ 923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3">
                <a:moveTo>
                  <a:pt x="0" y="923"/>
                </a:moveTo>
                <a:lnTo>
                  <a:pt x="374" y="369"/>
                </a:lnTo>
                <a:lnTo>
                  <a:pt x="374" y="0"/>
                </a:lnTo>
                <a:lnTo>
                  <a:pt x="0" y="831"/>
                </a:lnTo>
                <a:lnTo>
                  <a:pt x="0" y="923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2327139" y="3474915"/>
            <a:ext cx="375071" cy="17923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2" name="Freeform 18"/>
          <p:cNvSpPr>
            <a:spLocks/>
          </p:cNvSpPr>
          <p:nvPr/>
        </p:nvSpPr>
        <p:spPr bwMode="auto">
          <a:xfrm>
            <a:off x="2702210" y="2429708"/>
            <a:ext cx="529345" cy="1224439"/>
          </a:xfrm>
          <a:custGeom>
            <a:avLst/>
            <a:gdLst>
              <a:gd name="T0" fmla="*/ 0 w 374"/>
              <a:gd name="T1" fmla="*/ 649 h 649"/>
              <a:gd name="T2" fmla="*/ 374 w 374"/>
              <a:gd name="T3" fmla="*/ 369 h 649"/>
              <a:gd name="T4" fmla="*/ 374 w 374"/>
              <a:gd name="T5" fmla="*/ 0 h 649"/>
              <a:gd name="T6" fmla="*/ 0 w 374"/>
              <a:gd name="T7" fmla="*/ 554 h 649"/>
              <a:gd name="T8" fmla="*/ 0 w 374"/>
              <a:gd name="T9" fmla="*/ 649 h 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9">
                <a:moveTo>
                  <a:pt x="0" y="649"/>
                </a:moveTo>
                <a:lnTo>
                  <a:pt x="374" y="369"/>
                </a:lnTo>
                <a:lnTo>
                  <a:pt x="374" y="0"/>
                </a:lnTo>
                <a:lnTo>
                  <a:pt x="0" y="554"/>
                </a:lnTo>
                <a:lnTo>
                  <a:pt x="0" y="649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accent3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2327139" y="3654145"/>
            <a:ext cx="375071" cy="1735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4" name="Freeform 20"/>
          <p:cNvSpPr>
            <a:spLocks/>
          </p:cNvSpPr>
          <p:nvPr/>
        </p:nvSpPr>
        <p:spPr bwMode="auto">
          <a:xfrm>
            <a:off x="2702210" y="3125883"/>
            <a:ext cx="529345" cy="701835"/>
          </a:xfrm>
          <a:custGeom>
            <a:avLst/>
            <a:gdLst>
              <a:gd name="T0" fmla="*/ 0 w 374"/>
              <a:gd name="T1" fmla="*/ 372 h 372"/>
              <a:gd name="T2" fmla="*/ 374 w 374"/>
              <a:gd name="T3" fmla="*/ 372 h 372"/>
              <a:gd name="T4" fmla="*/ 374 w 374"/>
              <a:gd name="T5" fmla="*/ 0 h 372"/>
              <a:gd name="T6" fmla="*/ 0 w 374"/>
              <a:gd name="T7" fmla="*/ 280 h 372"/>
              <a:gd name="T8" fmla="*/ 0 w 374"/>
              <a:gd name="T9" fmla="*/ 372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372">
                <a:moveTo>
                  <a:pt x="0" y="372"/>
                </a:moveTo>
                <a:lnTo>
                  <a:pt x="374" y="372"/>
                </a:lnTo>
                <a:lnTo>
                  <a:pt x="374" y="0"/>
                </a:lnTo>
                <a:lnTo>
                  <a:pt x="0" y="280"/>
                </a:lnTo>
                <a:lnTo>
                  <a:pt x="0" y="372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2327139" y="3827717"/>
            <a:ext cx="375071" cy="1792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6" name="Freeform 22"/>
          <p:cNvSpPr>
            <a:spLocks/>
          </p:cNvSpPr>
          <p:nvPr/>
        </p:nvSpPr>
        <p:spPr bwMode="auto">
          <a:xfrm>
            <a:off x="2702210" y="3829867"/>
            <a:ext cx="533591" cy="708854"/>
          </a:xfrm>
          <a:custGeom>
            <a:avLst/>
            <a:gdLst>
              <a:gd name="T0" fmla="*/ 0 w 377"/>
              <a:gd name="T1" fmla="*/ 95 h 372"/>
              <a:gd name="T2" fmla="*/ 377 w 377"/>
              <a:gd name="T3" fmla="*/ 372 h 372"/>
              <a:gd name="T4" fmla="*/ 377 w 377"/>
              <a:gd name="T5" fmla="*/ 0 h 372"/>
              <a:gd name="T6" fmla="*/ 0 w 377"/>
              <a:gd name="T7" fmla="*/ 0 h 372"/>
              <a:gd name="T8" fmla="*/ 0 w 377"/>
              <a:gd name="T9" fmla="*/ 9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372">
                <a:moveTo>
                  <a:pt x="0" y="95"/>
                </a:moveTo>
                <a:lnTo>
                  <a:pt x="377" y="372"/>
                </a:lnTo>
                <a:lnTo>
                  <a:pt x="377" y="0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2327139" y="4006950"/>
            <a:ext cx="375071" cy="173572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8" name="Freeform 24"/>
          <p:cNvSpPr>
            <a:spLocks/>
          </p:cNvSpPr>
          <p:nvPr/>
        </p:nvSpPr>
        <p:spPr bwMode="auto">
          <a:xfrm>
            <a:off x="2702210" y="4000360"/>
            <a:ext cx="529345" cy="1243276"/>
          </a:xfrm>
          <a:custGeom>
            <a:avLst/>
            <a:gdLst>
              <a:gd name="T0" fmla="*/ 0 w 374"/>
              <a:gd name="T1" fmla="*/ 92 h 646"/>
              <a:gd name="T2" fmla="*/ 374 w 374"/>
              <a:gd name="T3" fmla="*/ 646 h 646"/>
              <a:gd name="T4" fmla="*/ 374 w 374"/>
              <a:gd name="T5" fmla="*/ 277 h 646"/>
              <a:gd name="T6" fmla="*/ 0 w 374"/>
              <a:gd name="T7" fmla="*/ 0 h 646"/>
              <a:gd name="T8" fmla="*/ 0 w 374"/>
              <a:gd name="T9" fmla="*/ 92 h 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6">
                <a:moveTo>
                  <a:pt x="0" y="92"/>
                </a:moveTo>
                <a:lnTo>
                  <a:pt x="374" y="646"/>
                </a:lnTo>
                <a:lnTo>
                  <a:pt x="374" y="277"/>
                </a:lnTo>
                <a:lnTo>
                  <a:pt x="0" y="0"/>
                </a:lnTo>
                <a:lnTo>
                  <a:pt x="0" y="92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accent3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2327139" y="4180523"/>
            <a:ext cx="375071" cy="17923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2702210" y="4180522"/>
            <a:ext cx="529345" cy="1747042"/>
          </a:xfrm>
          <a:custGeom>
            <a:avLst/>
            <a:gdLst>
              <a:gd name="T0" fmla="*/ 0 w 374"/>
              <a:gd name="T1" fmla="*/ 95 h 926"/>
              <a:gd name="T2" fmla="*/ 374 w 374"/>
              <a:gd name="T3" fmla="*/ 926 h 926"/>
              <a:gd name="T4" fmla="*/ 374 w 374"/>
              <a:gd name="T5" fmla="*/ 557 h 926"/>
              <a:gd name="T6" fmla="*/ 0 w 374"/>
              <a:gd name="T7" fmla="*/ 0 h 926"/>
              <a:gd name="T8" fmla="*/ 0 w 374"/>
              <a:gd name="T9" fmla="*/ 95 h 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6">
                <a:moveTo>
                  <a:pt x="0" y="95"/>
                </a:moveTo>
                <a:lnTo>
                  <a:pt x="374" y="926"/>
                </a:lnTo>
                <a:lnTo>
                  <a:pt x="374" y="557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106" name="Straight Connector 105"/>
          <p:cNvCxnSpPr>
            <a:endCxn id="14" idx="5"/>
          </p:cNvCxnSpPr>
          <p:nvPr/>
        </p:nvCxnSpPr>
        <p:spPr>
          <a:xfrm>
            <a:off x="3231555" y="1724008"/>
            <a:ext cx="5195979" cy="3864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3231555" y="2422251"/>
            <a:ext cx="5170493" cy="3045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3231555" y="3125251"/>
            <a:ext cx="5203150" cy="632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3231555" y="3827039"/>
            <a:ext cx="5170493" cy="3045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3231555" y="4527150"/>
            <a:ext cx="5170493" cy="3045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10" idx="1"/>
          </p:cNvCxnSpPr>
          <p:nvPr/>
        </p:nvCxnSpPr>
        <p:spPr>
          <a:xfrm flipV="1">
            <a:off x="3253326" y="5338362"/>
            <a:ext cx="5202797" cy="1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endCxn id="10" idx="5"/>
          </p:cNvCxnSpPr>
          <p:nvPr/>
        </p:nvCxnSpPr>
        <p:spPr>
          <a:xfrm flipV="1">
            <a:off x="3233214" y="6284768"/>
            <a:ext cx="5222909" cy="2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228600" y="3148095"/>
            <a:ext cx="20205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accent5">
                    <a:lumMod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სოციალური მუშაკის ფუნქცია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104" name="Picture 10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304800" y="228600"/>
            <a:ext cx="832511" cy="93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61507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/>
        </p:nvSpPr>
        <p:spPr bwMode="auto">
          <a:xfrm>
            <a:off x="3215269" y="5486400"/>
            <a:ext cx="5923923" cy="946406"/>
          </a:xfrm>
          <a:custGeom>
            <a:avLst/>
            <a:gdLst>
              <a:gd name="T0" fmla="*/ 1703 w 1703"/>
              <a:gd name="T1" fmla="*/ 184 h 369"/>
              <a:gd name="T2" fmla="*/ 1508 w 1703"/>
              <a:gd name="T3" fmla="*/ 0 h 369"/>
              <a:gd name="T4" fmla="*/ 1508 w 1703"/>
              <a:gd name="T5" fmla="*/ 0 h 369"/>
              <a:gd name="T6" fmla="*/ 0 w 1703"/>
              <a:gd name="T7" fmla="*/ 0 h 369"/>
              <a:gd name="T8" fmla="*/ 0 w 1703"/>
              <a:gd name="T9" fmla="*/ 369 h 369"/>
              <a:gd name="T10" fmla="*/ 1508 w 1703"/>
              <a:gd name="T11" fmla="*/ 369 h 369"/>
              <a:gd name="T12" fmla="*/ 1508 w 1703"/>
              <a:gd name="T13" fmla="*/ 369 h 369"/>
              <a:gd name="T14" fmla="*/ 1703 w 1703"/>
              <a:gd name="T15" fmla="*/ 184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03" h="369">
                <a:moveTo>
                  <a:pt x="1703" y="184"/>
                </a:moveTo>
                <a:lnTo>
                  <a:pt x="1508" y="0"/>
                </a:lnTo>
                <a:lnTo>
                  <a:pt x="1508" y="0"/>
                </a:lnTo>
                <a:lnTo>
                  <a:pt x="0" y="0"/>
                </a:lnTo>
                <a:lnTo>
                  <a:pt x="0" y="369"/>
                </a:lnTo>
                <a:lnTo>
                  <a:pt x="1508" y="369"/>
                </a:lnTo>
                <a:lnTo>
                  <a:pt x="1508" y="369"/>
                </a:lnTo>
                <a:lnTo>
                  <a:pt x="1703" y="184"/>
                </a:lnTo>
                <a:close/>
              </a:path>
            </a:pathLst>
          </a:custGeom>
          <a:solidFill>
            <a:srgbClr val="0099CC">
              <a:alpha val="902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 smtClean="0">
                <a:latin typeface="Calibri Light" charset="0"/>
                <a:ea typeface="Calibri Light" charset="0"/>
                <a:cs typeface="Calibri Light" charset="0"/>
              </a:rPr>
              <a:t>სააგენტოს დებულებით და საქართველოს კანონმდებლობით  გათვალისწინებული უფლებამოსილების ფარგლებში, სამხარეო ცენტრის უფროსისა და უფროსი სოციალური მუშაკის სხვა დავალებების შესრულება.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1" name="Freeform 7"/>
          <p:cNvSpPr>
            <a:spLocks/>
          </p:cNvSpPr>
          <p:nvPr/>
        </p:nvSpPr>
        <p:spPr bwMode="auto">
          <a:xfrm>
            <a:off x="3231555" y="4359755"/>
            <a:ext cx="5912445" cy="1126645"/>
          </a:xfrm>
          <a:custGeom>
            <a:avLst/>
            <a:gdLst>
              <a:gd name="T0" fmla="*/ 1972 w 1972"/>
              <a:gd name="T1" fmla="*/ 185 h 369"/>
              <a:gd name="T2" fmla="*/ 1778 w 1972"/>
              <a:gd name="T3" fmla="*/ 0 h 369"/>
              <a:gd name="T4" fmla="*/ 1778 w 1972"/>
              <a:gd name="T5" fmla="*/ 0 h 369"/>
              <a:gd name="T6" fmla="*/ 0 w 1972"/>
              <a:gd name="T7" fmla="*/ 0 h 369"/>
              <a:gd name="T8" fmla="*/ 0 w 1972"/>
              <a:gd name="T9" fmla="*/ 369 h 369"/>
              <a:gd name="T10" fmla="*/ 1778 w 1972"/>
              <a:gd name="T11" fmla="*/ 369 h 369"/>
              <a:gd name="T12" fmla="*/ 1778 w 1972"/>
              <a:gd name="T13" fmla="*/ 369 h 369"/>
              <a:gd name="T14" fmla="*/ 1972 w 1972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72" h="369">
                <a:moveTo>
                  <a:pt x="1972" y="185"/>
                </a:moveTo>
                <a:lnTo>
                  <a:pt x="1778" y="0"/>
                </a:lnTo>
                <a:lnTo>
                  <a:pt x="1778" y="0"/>
                </a:lnTo>
                <a:lnTo>
                  <a:pt x="0" y="0"/>
                </a:lnTo>
                <a:lnTo>
                  <a:pt x="0" y="369"/>
                </a:lnTo>
                <a:lnTo>
                  <a:pt x="1778" y="369"/>
                </a:lnTo>
                <a:lnTo>
                  <a:pt x="1778" y="369"/>
                </a:lnTo>
                <a:lnTo>
                  <a:pt x="1972" y="185"/>
                </a:lnTo>
                <a:close/>
              </a:path>
            </a:pathLst>
          </a:custGeom>
          <a:solidFill>
            <a:srgbClr val="0099CC">
              <a:alpha val="16078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 smtClean="0"/>
              <a:t>ფულადი და არაფულადი დახმარების, მინდობით აღზრდის და რეინტეგრაციის შემთხვევების შესაბამის პროგრამებში აღრიცხვა, ხელშეკრულებების გაფორმება. კვების, ადრეული განვითარების, დღის ცენტრების საოჯახო სახელბის ვაუჩერების მომხმარებლისთვის გადაცემა და გამოყენების წესების გაცნობა.</a:t>
            </a:r>
            <a:endParaRPr lang="en-US" sz="1400" dirty="0"/>
          </a:p>
        </p:txBody>
      </p:sp>
      <p:sp>
        <p:nvSpPr>
          <p:cNvPr id="12" name="Freeform 8"/>
          <p:cNvSpPr>
            <a:spLocks/>
          </p:cNvSpPr>
          <p:nvPr/>
        </p:nvSpPr>
        <p:spPr bwMode="auto">
          <a:xfrm>
            <a:off x="3237971" y="3827717"/>
            <a:ext cx="5836245" cy="556303"/>
          </a:xfrm>
          <a:custGeom>
            <a:avLst/>
            <a:gdLst>
              <a:gd name="T0" fmla="*/ 1513 w 1513"/>
              <a:gd name="T1" fmla="*/ 185 h 372"/>
              <a:gd name="T2" fmla="*/ 1319 w 1513"/>
              <a:gd name="T3" fmla="*/ 0 h 372"/>
              <a:gd name="T4" fmla="*/ 1319 w 1513"/>
              <a:gd name="T5" fmla="*/ 0 h 372"/>
              <a:gd name="T6" fmla="*/ 0 w 1513"/>
              <a:gd name="T7" fmla="*/ 0 h 372"/>
              <a:gd name="T8" fmla="*/ 0 w 1513"/>
              <a:gd name="T9" fmla="*/ 372 h 372"/>
              <a:gd name="T10" fmla="*/ 1319 w 1513"/>
              <a:gd name="T11" fmla="*/ 372 h 372"/>
              <a:gd name="T12" fmla="*/ 1319 w 1513"/>
              <a:gd name="T13" fmla="*/ 369 h 372"/>
              <a:gd name="T14" fmla="*/ 1513 w 1513"/>
              <a:gd name="T15" fmla="*/ 18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3" h="372">
                <a:moveTo>
                  <a:pt x="1513" y="185"/>
                </a:moveTo>
                <a:lnTo>
                  <a:pt x="1319" y="0"/>
                </a:lnTo>
                <a:lnTo>
                  <a:pt x="1319" y="0"/>
                </a:lnTo>
                <a:lnTo>
                  <a:pt x="0" y="0"/>
                </a:lnTo>
                <a:lnTo>
                  <a:pt x="0" y="372"/>
                </a:lnTo>
                <a:lnTo>
                  <a:pt x="1319" y="372"/>
                </a:lnTo>
                <a:lnTo>
                  <a:pt x="1319" y="369"/>
                </a:lnTo>
                <a:lnTo>
                  <a:pt x="1513" y="185"/>
                </a:lnTo>
                <a:close/>
              </a:path>
            </a:pathLst>
          </a:custGeom>
          <a:solidFill>
            <a:srgbClr val="0099CC">
              <a:alpha val="18824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 smtClean="0"/>
              <a:t>მეურვეობის, მზრუნველობის, მხარდამჭერის საქმიანობაზე ზედამხედველობის პროცესის წარმართვა</a:t>
            </a:r>
            <a:endParaRPr lang="en-US" sz="1400" dirty="0"/>
          </a:p>
        </p:txBody>
      </p:sp>
      <p:sp>
        <p:nvSpPr>
          <p:cNvPr id="13" name="Freeform 9"/>
          <p:cNvSpPr>
            <a:spLocks/>
          </p:cNvSpPr>
          <p:nvPr/>
        </p:nvSpPr>
        <p:spPr bwMode="auto">
          <a:xfrm>
            <a:off x="3231554" y="1729145"/>
            <a:ext cx="5738218" cy="705043"/>
          </a:xfrm>
          <a:custGeom>
            <a:avLst/>
            <a:gdLst>
              <a:gd name="T0" fmla="*/ 1726 w 1726"/>
              <a:gd name="T1" fmla="*/ 185 h 370"/>
              <a:gd name="T2" fmla="*/ 1530 w 1726"/>
              <a:gd name="T3" fmla="*/ 0 h 370"/>
              <a:gd name="T4" fmla="*/ 1530 w 1726"/>
              <a:gd name="T5" fmla="*/ 0 h 370"/>
              <a:gd name="T6" fmla="*/ 0 w 1726"/>
              <a:gd name="T7" fmla="*/ 0 h 370"/>
              <a:gd name="T8" fmla="*/ 0 w 1726"/>
              <a:gd name="T9" fmla="*/ 370 h 370"/>
              <a:gd name="T10" fmla="*/ 1530 w 1726"/>
              <a:gd name="T11" fmla="*/ 370 h 370"/>
              <a:gd name="T12" fmla="*/ 1530 w 1726"/>
              <a:gd name="T13" fmla="*/ 370 h 370"/>
              <a:gd name="T14" fmla="*/ 1726 w 1726"/>
              <a:gd name="T15" fmla="*/ 185 h 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26" h="370">
                <a:moveTo>
                  <a:pt x="1726" y="185"/>
                </a:moveTo>
                <a:lnTo>
                  <a:pt x="1530" y="0"/>
                </a:lnTo>
                <a:lnTo>
                  <a:pt x="1530" y="0"/>
                </a:lnTo>
                <a:lnTo>
                  <a:pt x="0" y="0"/>
                </a:lnTo>
                <a:lnTo>
                  <a:pt x="0" y="370"/>
                </a:lnTo>
                <a:lnTo>
                  <a:pt x="1530" y="370"/>
                </a:lnTo>
                <a:lnTo>
                  <a:pt x="1530" y="370"/>
                </a:lnTo>
                <a:lnTo>
                  <a:pt x="1726" y="185"/>
                </a:lnTo>
                <a:close/>
              </a:path>
            </a:pathLst>
          </a:custGeom>
          <a:solidFill>
            <a:srgbClr val="0099CC">
              <a:alpha val="38824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დამცავი და შემაკავებელი ორდერის დამტკიცების პროცესში ჩართვა; საპროცესო წარმომადგენლობის გაწევა არასრულწლოვანის დაკითვისას.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4" name="Freeform 10"/>
          <p:cNvSpPr>
            <a:spLocks/>
          </p:cNvSpPr>
          <p:nvPr/>
        </p:nvSpPr>
        <p:spPr bwMode="auto">
          <a:xfrm>
            <a:off x="3231555" y="914401"/>
            <a:ext cx="5738217" cy="813472"/>
          </a:xfrm>
          <a:custGeom>
            <a:avLst/>
            <a:gdLst>
              <a:gd name="T0" fmla="*/ 2053 w 2053"/>
              <a:gd name="T1" fmla="*/ 187 h 371"/>
              <a:gd name="T2" fmla="*/ 1859 w 2053"/>
              <a:gd name="T3" fmla="*/ 2 h 371"/>
              <a:gd name="T4" fmla="*/ 1859 w 2053"/>
              <a:gd name="T5" fmla="*/ 0 h 371"/>
              <a:gd name="T6" fmla="*/ 0 w 2053"/>
              <a:gd name="T7" fmla="*/ 0 h 371"/>
              <a:gd name="T8" fmla="*/ 0 w 2053"/>
              <a:gd name="T9" fmla="*/ 371 h 371"/>
              <a:gd name="T10" fmla="*/ 1859 w 2053"/>
              <a:gd name="T11" fmla="*/ 371 h 371"/>
              <a:gd name="T12" fmla="*/ 1859 w 2053"/>
              <a:gd name="T13" fmla="*/ 371 h 371"/>
              <a:gd name="T14" fmla="*/ 2053 w 2053"/>
              <a:gd name="T15" fmla="*/ 187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53" h="371">
                <a:moveTo>
                  <a:pt x="2053" y="187"/>
                </a:moveTo>
                <a:lnTo>
                  <a:pt x="1859" y="2"/>
                </a:lnTo>
                <a:lnTo>
                  <a:pt x="1859" y="0"/>
                </a:lnTo>
                <a:lnTo>
                  <a:pt x="0" y="0"/>
                </a:lnTo>
                <a:lnTo>
                  <a:pt x="0" y="371"/>
                </a:lnTo>
                <a:lnTo>
                  <a:pt x="1859" y="371"/>
                </a:lnTo>
                <a:lnTo>
                  <a:pt x="1859" y="371"/>
                </a:lnTo>
                <a:lnTo>
                  <a:pt x="2053" y="187"/>
                </a:lnTo>
                <a:close/>
              </a:path>
            </a:pathLst>
          </a:custGeom>
          <a:solidFill>
            <a:srgbClr val="0099CC">
              <a:alpha val="47059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 smtClean="0"/>
              <a:t>ოჯახური დავები და აღსრულება: შემოსული განცხადებების შესწავლა;მხარეების შეფასება,დასკვნის მომზადება,იურსიტებთან/ ფსიქოლოგებთან კოოორდინაცია.აღსრულების პროცესში ჩართვა.</a:t>
            </a:r>
            <a:endParaRPr lang="en-US" sz="1400" dirty="0"/>
          </a:p>
        </p:txBody>
      </p:sp>
      <p:sp>
        <p:nvSpPr>
          <p:cNvPr id="15" name="Freeform 11"/>
          <p:cNvSpPr>
            <a:spLocks/>
          </p:cNvSpPr>
          <p:nvPr/>
        </p:nvSpPr>
        <p:spPr bwMode="auto">
          <a:xfrm>
            <a:off x="3231554" y="2429707"/>
            <a:ext cx="5738218" cy="696176"/>
          </a:xfrm>
          <a:custGeom>
            <a:avLst/>
            <a:gdLst>
              <a:gd name="T0" fmla="*/ 1830 w 1830"/>
              <a:gd name="T1" fmla="*/ 185 h 369"/>
              <a:gd name="T2" fmla="*/ 1636 w 1830"/>
              <a:gd name="T3" fmla="*/ 0 h 369"/>
              <a:gd name="T4" fmla="*/ 1636 w 1830"/>
              <a:gd name="T5" fmla="*/ 0 h 369"/>
              <a:gd name="T6" fmla="*/ 0 w 1830"/>
              <a:gd name="T7" fmla="*/ 0 h 369"/>
              <a:gd name="T8" fmla="*/ 0 w 1830"/>
              <a:gd name="T9" fmla="*/ 369 h 369"/>
              <a:gd name="T10" fmla="*/ 1636 w 1830"/>
              <a:gd name="T11" fmla="*/ 369 h 369"/>
              <a:gd name="T12" fmla="*/ 1636 w 1830"/>
              <a:gd name="T13" fmla="*/ 369 h 369"/>
              <a:gd name="T14" fmla="*/ 1830 w 1830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30" h="369">
                <a:moveTo>
                  <a:pt x="1830" y="185"/>
                </a:moveTo>
                <a:lnTo>
                  <a:pt x="1636" y="0"/>
                </a:lnTo>
                <a:lnTo>
                  <a:pt x="1636" y="0"/>
                </a:lnTo>
                <a:lnTo>
                  <a:pt x="0" y="0"/>
                </a:lnTo>
                <a:lnTo>
                  <a:pt x="0" y="369"/>
                </a:lnTo>
                <a:lnTo>
                  <a:pt x="1636" y="369"/>
                </a:lnTo>
                <a:lnTo>
                  <a:pt x="1636" y="369"/>
                </a:lnTo>
                <a:lnTo>
                  <a:pt x="1830" y="185"/>
                </a:lnTo>
                <a:close/>
              </a:path>
            </a:pathLst>
          </a:custGeom>
          <a:solidFill>
            <a:srgbClr val="0099CC">
              <a:alpha val="32157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ფსიქოსოციალური საჭიროების მქონე პირების საექსპერტო კვლევაში მონაწილეობა; სასამართლო პროცესზე პოზიციის დაფიქსირება.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6" name="Freeform 12"/>
          <p:cNvSpPr>
            <a:spLocks/>
          </p:cNvSpPr>
          <p:nvPr/>
        </p:nvSpPr>
        <p:spPr bwMode="auto">
          <a:xfrm>
            <a:off x="3164862" y="3122110"/>
            <a:ext cx="5979138" cy="705607"/>
          </a:xfrm>
          <a:custGeom>
            <a:avLst/>
            <a:gdLst>
              <a:gd name="T0" fmla="*/ 1613 w 1613"/>
              <a:gd name="T1" fmla="*/ 187 h 372"/>
              <a:gd name="T2" fmla="*/ 1418 w 1613"/>
              <a:gd name="T3" fmla="*/ 3 h 372"/>
              <a:gd name="T4" fmla="*/ 1418 w 1613"/>
              <a:gd name="T5" fmla="*/ 0 h 372"/>
              <a:gd name="T6" fmla="*/ 0 w 1613"/>
              <a:gd name="T7" fmla="*/ 0 h 372"/>
              <a:gd name="T8" fmla="*/ 0 w 1613"/>
              <a:gd name="T9" fmla="*/ 372 h 372"/>
              <a:gd name="T10" fmla="*/ 1418 w 1613"/>
              <a:gd name="T11" fmla="*/ 372 h 372"/>
              <a:gd name="T12" fmla="*/ 1418 w 1613"/>
              <a:gd name="T13" fmla="*/ 372 h 372"/>
              <a:gd name="T14" fmla="*/ 1613 w 1613"/>
              <a:gd name="T15" fmla="*/ 187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3" h="372">
                <a:moveTo>
                  <a:pt x="1613" y="187"/>
                </a:moveTo>
                <a:lnTo>
                  <a:pt x="1418" y="3"/>
                </a:lnTo>
                <a:lnTo>
                  <a:pt x="1418" y="0"/>
                </a:lnTo>
                <a:lnTo>
                  <a:pt x="0" y="0"/>
                </a:lnTo>
                <a:lnTo>
                  <a:pt x="0" y="372"/>
                </a:lnTo>
                <a:lnTo>
                  <a:pt x="1418" y="372"/>
                </a:lnTo>
                <a:lnTo>
                  <a:pt x="1418" y="372"/>
                </a:lnTo>
                <a:lnTo>
                  <a:pt x="1613" y="187"/>
                </a:lnTo>
                <a:close/>
              </a:path>
            </a:pathLst>
          </a:custGeom>
          <a:solidFill>
            <a:srgbClr val="0099CC">
              <a:alpha val="25098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a-GE" sz="1400" dirty="0" smtClean="0"/>
              <a:t> სახელმწიფო ზრუნვაში განთავსებული პირის მნახველ და </a:t>
            </a:r>
          </a:p>
          <a:p>
            <a:r>
              <a:rPr lang="ka-GE" sz="1400" dirty="0" smtClean="0"/>
              <a:t> გაყვანაზე პასუხისმგებელ პირად განსაზღვრისთვის ოჯახის შეფასება,    დასკვნის მომზადება, რეგიონალურ საბჭოზე საკითხის წარდგენა</a:t>
            </a:r>
            <a:endParaRPr lang="en-US" sz="1400" dirty="0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2327139" y="3122110"/>
            <a:ext cx="375071" cy="179233"/>
          </a:xfrm>
          <a:prstGeom prst="rect">
            <a:avLst/>
          </a:prstGeom>
          <a:solidFill>
            <a:srgbClr val="0099C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8" name="Freeform 14"/>
          <p:cNvSpPr>
            <a:spLocks/>
          </p:cNvSpPr>
          <p:nvPr/>
        </p:nvSpPr>
        <p:spPr bwMode="auto">
          <a:xfrm>
            <a:off x="2702210" y="1027923"/>
            <a:ext cx="533591" cy="2273418"/>
          </a:xfrm>
          <a:custGeom>
            <a:avLst/>
            <a:gdLst>
              <a:gd name="T0" fmla="*/ 0 w 377"/>
              <a:gd name="T1" fmla="*/ 1203 h 1203"/>
              <a:gd name="T2" fmla="*/ 377 w 377"/>
              <a:gd name="T3" fmla="*/ 369 h 1203"/>
              <a:gd name="T4" fmla="*/ 377 w 377"/>
              <a:gd name="T5" fmla="*/ 0 h 1203"/>
              <a:gd name="T6" fmla="*/ 0 w 377"/>
              <a:gd name="T7" fmla="*/ 1108 h 1203"/>
              <a:gd name="T8" fmla="*/ 0 w 377"/>
              <a:gd name="T9" fmla="*/ 1203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1203">
                <a:moveTo>
                  <a:pt x="0" y="1203"/>
                </a:moveTo>
                <a:lnTo>
                  <a:pt x="377" y="369"/>
                </a:lnTo>
                <a:lnTo>
                  <a:pt x="377" y="0"/>
                </a:lnTo>
                <a:lnTo>
                  <a:pt x="0" y="1108"/>
                </a:lnTo>
                <a:lnTo>
                  <a:pt x="0" y="1203"/>
                </a:lnTo>
                <a:close/>
              </a:path>
            </a:pathLst>
          </a:custGeom>
          <a:solidFill>
            <a:srgbClr val="0099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2327139" y="3301341"/>
            <a:ext cx="375071" cy="173572"/>
          </a:xfrm>
          <a:prstGeom prst="rect">
            <a:avLst/>
          </a:prstGeom>
          <a:solidFill>
            <a:srgbClr val="0099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0" name="Freeform 16"/>
          <p:cNvSpPr>
            <a:spLocks/>
          </p:cNvSpPr>
          <p:nvPr/>
        </p:nvSpPr>
        <p:spPr bwMode="auto">
          <a:xfrm>
            <a:off x="2702210" y="1733532"/>
            <a:ext cx="529345" cy="1741383"/>
          </a:xfrm>
          <a:custGeom>
            <a:avLst/>
            <a:gdLst>
              <a:gd name="T0" fmla="*/ 0 w 374"/>
              <a:gd name="T1" fmla="*/ 923 h 923"/>
              <a:gd name="T2" fmla="*/ 374 w 374"/>
              <a:gd name="T3" fmla="*/ 369 h 923"/>
              <a:gd name="T4" fmla="*/ 374 w 374"/>
              <a:gd name="T5" fmla="*/ 0 h 923"/>
              <a:gd name="T6" fmla="*/ 0 w 374"/>
              <a:gd name="T7" fmla="*/ 831 h 923"/>
              <a:gd name="T8" fmla="*/ 0 w 374"/>
              <a:gd name="T9" fmla="*/ 923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3">
                <a:moveTo>
                  <a:pt x="0" y="923"/>
                </a:moveTo>
                <a:lnTo>
                  <a:pt x="374" y="369"/>
                </a:lnTo>
                <a:lnTo>
                  <a:pt x="374" y="0"/>
                </a:lnTo>
                <a:lnTo>
                  <a:pt x="0" y="831"/>
                </a:lnTo>
                <a:lnTo>
                  <a:pt x="0" y="923"/>
                </a:lnTo>
                <a:close/>
              </a:path>
            </a:pathLst>
          </a:custGeom>
          <a:solidFill>
            <a:srgbClr val="0099CC">
              <a:alpha val="67843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2327139" y="3474915"/>
            <a:ext cx="375071" cy="179233"/>
          </a:xfrm>
          <a:prstGeom prst="rect">
            <a:avLst/>
          </a:prstGeom>
          <a:solidFill>
            <a:srgbClr val="0099CC">
              <a:alpha val="58824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2" name="Freeform 18"/>
          <p:cNvSpPr>
            <a:spLocks/>
          </p:cNvSpPr>
          <p:nvPr/>
        </p:nvSpPr>
        <p:spPr bwMode="auto">
          <a:xfrm>
            <a:off x="2702210" y="2429708"/>
            <a:ext cx="529345" cy="1224439"/>
          </a:xfrm>
          <a:custGeom>
            <a:avLst/>
            <a:gdLst>
              <a:gd name="T0" fmla="*/ 0 w 374"/>
              <a:gd name="T1" fmla="*/ 649 h 649"/>
              <a:gd name="T2" fmla="*/ 374 w 374"/>
              <a:gd name="T3" fmla="*/ 369 h 649"/>
              <a:gd name="T4" fmla="*/ 374 w 374"/>
              <a:gd name="T5" fmla="*/ 0 h 649"/>
              <a:gd name="T6" fmla="*/ 0 w 374"/>
              <a:gd name="T7" fmla="*/ 554 h 649"/>
              <a:gd name="T8" fmla="*/ 0 w 374"/>
              <a:gd name="T9" fmla="*/ 649 h 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9">
                <a:moveTo>
                  <a:pt x="0" y="649"/>
                </a:moveTo>
                <a:lnTo>
                  <a:pt x="374" y="369"/>
                </a:lnTo>
                <a:lnTo>
                  <a:pt x="374" y="0"/>
                </a:lnTo>
                <a:lnTo>
                  <a:pt x="0" y="554"/>
                </a:lnTo>
                <a:lnTo>
                  <a:pt x="0" y="649"/>
                </a:lnTo>
                <a:close/>
              </a:path>
            </a:pathLst>
          </a:custGeom>
          <a:solidFill>
            <a:srgbClr val="0099CC">
              <a:alpha val="58824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2327139" y="3654145"/>
            <a:ext cx="375071" cy="173572"/>
          </a:xfrm>
          <a:prstGeom prst="rect">
            <a:avLst/>
          </a:prstGeom>
          <a:solidFill>
            <a:srgbClr val="0099C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4" name="Freeform 20"/>
          <p:cNvSpPr>
            <a:spLocks/>
          </p:cNvSpPr>
          <p:nvPr/>
        </p:nvSpPr>
        <p:spPr bwMode="auto">
          <a:xfrm>
            <a:off x="2702210" y="3125883"/>
            <a:ext cx="529345" cy="701835"/>
          </a:xfrm>
          <a:custGeom>
            <a:avLst/>
            <a:gdLst>
              <a:gd name="T0" fmla="*/ 0 w 374"/>
              <a:gd name="T1" fmla="*/ 372 h 372"/>
              <a:gd name="T2" fmla="*/ 374 w 374"/>
              <a:gd name="T3" fmla="*/ 372 h 372"/>
              <a:gd name="T4" fmla="*/ 374 w 374"/>
              <a:gd name="T5" fmla="*/ 0 h 372"/>
              <a:gd name="T6" fmla="*/ 0 w 374"/>
              <a:gd name="T7" fmla="*/ 280 h 372"/>
              <a:gd name="T8" fmla="*/ 0 w 374"/>
              <a:gd name="T9" fmla="*/ 372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372">
                <a:moveTo>
                  <a:pt x="0" y="372"/>
                </a:moveTo>
                <a:lnTo>
                  <a:pt x="374" y="372"/>
                </a:lnTo>
                <a:lnTo>
                  <a:pt x="374" y="0"/>
                </a:lnTo>
                <a:lnTo>
                  <a:pt x="0" y="280"/>
                </a:lnTo>
                <a:lnTo>
                  <a:pt x="0" y="372"/>
                </a:lnTo>
                <a:close/>
              </a:path>
            </a:pathLst>
          </a:custGeom>
          <a:solidFill>
            <a:srgbClr val="0099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2327139" y="3827717"/>
            <a:ext cx="375071" cy="179233"/>
          </a:xfrm>
          <a:prstGeom prst="rect">
            <a:avLst/>
          </a:prstGeom>
          <a:solidFill>
            <a:srgbClr val="0099CC">
              <a:alpha val="72157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6" name="Freeform 22"/>
          <p:cNvSpPr>
            <a:spLocks/>
          </p:cNvSpPr>
          <p:nvPr/>
        </p:nvSpPr>
        <p:spPr bwMode="auto">
          <a:xfrm>
            <a:off x="2702210" y="3833309"/>
            <a:ext cx="529345" cy="708854"/>
          </a:xfrm>
          <a:custGeom>
            <a:avLst/>
            <a:gdLst>
              <a:gd name="T0" fmla="*/ 0 w 377"/>
              <a:gd name="T1" fmla="*/ 95 h 372"/>
              <a:gd name="T2" fmla="*/ 377 w 377"/>
              <a:gd name="T3" fmla="*/ 372 h 372"/>
              <a:gd name="T4" fmla="*/ 377 w 377"/>
              <a:gd name="T5" fmla="*/ 0 h 372"/>
              <a:gd name="T6" fmla="*/ 0 w 377"/>
              <a:gd name="T7" fmla="*/ 0 h 372"/>
              <a:gd name="T8" fmla="*/ 0 w 377"/>
              <a:gd name="T9" fmla="*/ 9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372">
                <a:moveTo>
                  <a:pt x="0" y="95"/>
                </a:moveTo>
                <a:lnTo>
                  <a:pt x="377" y="372"/>
                </a:lnTo>
                <a:lnTo>
                  <a:pt x="377" y="0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solidFill>
            <a:srgbClr val="0099CC">
              <a:alpha val="72157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2327139" y="4006950"/>
            <a:ext cx="375071" cy="173572"/>
          </a:xfrm>
          <a:prstGeom prst="rect">
            <a:avLst/>
          </a:prstGeom>
          <a:solidFill>
            <a:srgbClr val="0099CC">
              <a:alpha val="58824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8" name="Freeform 24"/>
          <p:cNvSpPr>
            <a:spLocks/>
          </p:cNvSpPr>
          <p:nvPr/>
        </p:nvSpPr>
        <p:spPr bwMode="auto">
          <a:xfrm>
            <a:off x="2702210" y="4000360"/>
            <a:ext cx="529345" cy="1243276"/>
          </a:xfrm>
          <a:custGeom>
            <a:avLst/>
            <a:gdLst>
              <a:gd name="T0" fmla="*/ 0 w 374"/>
              <a:gd name="T1" fmla="*/ 92 h 646"/>
              <a:gd name="T2" fmla="*/ 374 w 374"/>
              <a:gd name="T3" fmla="*/ 646 h 646"/>
              <a:gd name="T4" fmla="*/ 374 w 374"/>
              <a:gd name="T5" fmla="*/ 277 h 646"/>
              <a:gd name="T6" fmla="*/ 0 w 374"/>
              <a:gd name="T7" fmla="*/ 0 h 646"/>
              <a:gd name="T8" fmla="*/ 0 w 374"/>
              <a:gd name="T9" fmla="*/ 92 h 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6">
                <a:moveTo>
                  <a:pt x="0" y="92"/>
                </a:moveTo>
                <a:lnTo>
                  <a:pt x="374" y="646"/>
                </a:lnTo>
                <a:lnTo>
                  <a:pt x="374" y="277"/>
                </a:lnTo>
                <a:lnTo>
                  <a:pt x="0" y="0"/>
                </a:lnTo>
                <a:lnTo>
                  <a:pt x="0" y="92"/>
                </a:lnTo>
                <a:close/>
              </a:path>
            </a:pathLst>
          </a:custGeom>
          <a:solidFill>
            <a:srgbClr val="0099CC">
              <a:alpha val="58824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2327139" y="4180523"/>
            <a:ext cx="375071" cy="179233"/>
          </a:xfrm>
          <a:prstGeom prst="rect">
            <a:avLst/>
          </a:prstGeom>
          <a:solidFill>
            <a:srgbClr val="0099C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2702210" y="4180522"/>
            <a:ext cx="529345" cy="1747042"/>
          </a:xfrm>
          <a:custGeom>
            <a:avLst/>
            <a:gdLst>
              <a:gd name="T0" fmla="*/ 0 w 374"/>
              <a:gd name="T1" fmla="*/ 95 h 926"/>
              <a:gd name="T2" fmla="*/ 374 w 374"/>
              <a:gd name="T3" fmla="*/ 926 h 926"/>
              <a:gd name="T4" fmla="*/ 374 w 374"/>
              <a:gd name="T5" fmla="*/ 557 h 926"/>
              <a:gd name="T6" fmla="*/ 0 w 374"/>
              <a:gd name="T7" fmla="*/ 0 h 926"/>
              <a:gd name="T8" fmla="*/ 0 w 374"/>
              <a:gd name="T9" fmla="*/ 95 h 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6">
                <a:moveTo>
                  <a:pt x="0" y="95"/>
                </a:moveTo>
                <a:lnTo>
                  <a:pt x="374" y="926"/>
                </a:lnTo>
                <a:lnTo>
                  <a:pt x="374" y="557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solidFill>
            <a:srgbClr val="0099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5">
                  <a:lumMod val="50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113" name="Straight Connector 112"/>
          <p:cNvCxnSpPr>
            <a:endCxn id="10" idx="5"/>
          </p:cNvCxnSpPr>
          <p:nvPr/>
        </p:nvCxnSpPr>
        <p:spPr>
          <a:xfrm flipV="1">
            <a:off x="3237971" y="6432806"/>
            <a:ext cx="5222909" cy="2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228600" y="3148095"/>
            <a:ext cx="20205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accent5">
                    <a:lumMod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სოციალური მუშაკის ფუნქცია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104" name="Picture 10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304800" y="228600"/>
            <a:ext cx="832511" cy="93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491114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tx2">
                    <a:lumMod val="75000"/>
                  </a:schemeClr>
                </a:solidFill>
              </a:rPr>
              <a:t>სოციალური ბიუჯეტის ზრდა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5608" y="109889"/>
            <a:ext cx="716189" cy="804512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41882484"/>
              </p:ext>
            </p:extLst>
          </p:nvPr>
        </p:nvGraphicFramePr>
        <p:xfrm>
          <a:off x="1295400" y="1371600"/>
          <a:ext cx="6590030" cy="4779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276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52" y="-8823"/>
            <a:ext cx="8229600" cy="770823"/>
          </a:xfrm>
        </p:spPr>
        <p:txBody>
          <a:bodyPr>
            <a:noAutofit/>
          </a:bodyPr>
          <a:lstStyle/>
          <a:p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მზრუნველობამოკლებულ ბავშვთა მიტოვების პრევენციისა და დეინსტიტუციონალიზაციის პროცესში ჩართული </a:t>
            </a:r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ბავშვების/ოჯახების  რაოდენობა და მათზე გადარიცხული თანხები</a:t>
            </a: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73794"/>
            <a:ext cx="612652" cy="688206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765680464"/>
              </p:ext>
            </p:extLst>
          </p:nvPr>
        </p:nvGraphicFramePr>
        <p:xfrm>
          <a:off x="152400" y="990600"/>
          <a:ext cx="3810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496585269"/>
              </p:ext>
            </p:extLst>
          </p:nvPr>
        </p:nvGraphicFramePr>
        <p:xfrm>
          <a:off x="2590800" y="3810000"/>
          <a:ext cx="43434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087664307"/>
              </p:ext>
            </p:extLst>
          </p:nvPr>
        </p:nvGraphicFramePr>
        <p:xfrm>
          <a:off x="5105400" y="990600"/>
          <a:ext cx="38862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8351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234" y="-152400"/>
            <a:ext cx="8229600" cy="1143000"/>
          </a:xfrm>
        </p:spPr>
        <p:txBody>
          <a:bodyPr>
            <a:noAutofit/>
          </a:bodyPr>
          <a:lstStyle/>
          <a:p>
            <a:r>
              <a:rPr lang="ka-GE" sz="1800" b="1" dirty="0" smtClean="0">
                <a:solidFill>
                  <a:schemeClr val="tx2">
                    <a:lumMod val="75000"/>
                  </a:schemeClr>
                </a:solidFill>
              </a:rPr>
              <a:t>მინდობით აღზრდაში ჩართულ ბავშვების/ოჯახების რაოდენობა და მათზე გადარიცხული თანხები</a:t>
            </a:r>
            <a:endParaRPr lang="en-US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228600"/>
            <a:ext cx="612652" cy="688206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100649456"/>
              </p:ext>
            </p:extLst>
          </p:nvPr>
        </p:nvGraphicFramePr>
        <p:xfrm>
          <a:off x="152400" y="990600"/>
          <a:ext cx="3962400" cy="2783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874097105"/>
              </p:ext>
            </p:extLst>
          </p:nvPr>
        </p:nvGraphicFramePr>
        <p:xfrm>
          <a:off x="2743200" y="3886200"/>
          <a:ext cx="40386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780867770"/>
              </p:ext>
            </p:extLst>
          </p:nvPr>
        </p:nvGraphicFramePr>
        <p:xfrm>
          <a:off x="4343400" y="1143000"/>
          <a:ext cx="4419600" cy="271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13137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7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228600"/>
            <a:ext cx="612652" cy="68820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b="1" dirty="0" smtClean="0">
                <a:solidFill>
                  <a:schemeClr val="tx2">
                    <a:lumMod val="75000"/>
                  </a:schemeClr>
                </a:solidFill>
              </a:rPr>
              <a:t>სოციალური რებილიტაციისა და ბავშვზე ზრუნვის სახელმწიფო პროგრამისა და რეინტეგრაციის შემწეობის მიმღებთა რაოდენობა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309680488"/>
              </p:ext>
            </p:extLst>
          </p:nvPr>
        </p:nvGraphicFramePr>
        <p:xfrm>
          <a:off x="1600200" y="2209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899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7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42901"/>
            <a:ext cx="8229600" cy="1143000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chemeClr val="tx2">
                    <a:lumMod val="75000"/>
                  </a:schemeClr>
                </a:solidFill>
              </a:rPr>
              <a:t>მზრუნველობამოკლებულ ბავშთა სახლები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649371072"/>
              </p:ext>
            </p:extLst>
          </p:nvPr>
        </p:nvGraphicFramePr>
        <p:xfrm>
          <a:off x="1219200" y="1905000"/>
          <a:ext cx="6629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109889"/>
            <a:ext cx="716189" cy="80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64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372</Words>
  <Application>Microsoft Office PowerPoint</Application>
  <PresentationFormat>On-screen Show (4:3)</PresentationFormat>
  <Paragraphs>107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სოციალური სამუშაო და ბავშვთა კეთილდღეობა</vt:lpstr>
      <vt:lpstr>PowerPoint Presentation</vt:lpstr>
      <vt:lpstr>PowerPoint Presentation</vt:lpstr>
      <vt:lpstr>PowerPoint Presentation</vt:lpstr>
      <vt:lpstr>სოციალური ბიუჯეტის ზრდა</vt:lpstr>
      <vt:lpstr>მზრუნველობამოკლებულ ბავშვთა მიტოვების პრევენციისა და დეინსტიტუციონალიზაციის პროცესში ჩართული ბავშვების/ოჯახების  რაოდენობა და მათზე გადარიცხული თანხები</vt:lpstr>
      <vt:lpstr>მინდობით აღზრდაში ჩართულ ბავშვების/ოჯახების რაოდენობა და მათზე გადარიცხული თანხები</vt:lpstr>
      <vt:lpstr>სოციალური რებილიტაციისა და ბავშვზე ზრუნვის სახელმწიფო პროგრამისა და რეინტეგრაციის შემწეობის მიმღებთა რაოდენობა</vt:lpstr>
      <vt:lpstr>მზრუნველობამოკლებულ ბავშთა სახლები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სოციალური სამუშაო და ბავშვთა კეთილდღეობა</dc:title>
  <dc:creator>Tea Bakradze</dc:creator>
  <cp:lastModifiedBy>Tea Bakradze</cp:lastModifiedBy>
  <cp:revision>47</cp:revision>
  <dcterms:created xsi:type="dcterms:W3CDTF">2006-08-16T00:00:00Z</dcterms:created>
  <dcterms:modified xsi:type="dcterms:W3CDTF">2019-02-28T13:17:27Z</dcterms:modified>
</cp:coreProperties>
</file>